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75213" cy="42803763"/>
  <p:notesSz cx="30275213" cy="42803763"/>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87"/>
    <a:srgbClr val="FFFFD8"/>
    <a:srgbClr val="FDBA9B"/>
    <a:srgbClr val="BDD8E9"/>
    <a:srgbClr val="91BF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2" autoAdjust="0"/>
    <p:restoredTop sz="94660"/>
  </p:normalViewPr>
  <p:slideViewPr>
    <p:cSldViewPr>
      <p:cViewPr>
        <p:scale>
          <a:sx n="33" d="100"/>
          <a:sy n="33" d="100"/>
        </p:scale>
        <p:origin x="1444" y="-960"/>
      </p:cViewPr>
      <p:guideLst>
        <p:guide orient="horz" pos="2160"/>
        <p:guide pos="2880"/>
      </p:guideLst>
    </p:cSldViewPr>
  </p:slideViewPr>
  <p:notesTextViewPr>
    <p:cViewPr>
      <p:scale>
        <a:sx n="300" d="100"/>
        <a:sy n="300" d="100"/>
      </p:scale>
      <p:origin x="0" y="0"/>
    </p:cViewPr>
  </p:notesTextViewPr>
  <p:notesViewPr>
    <p:cSldViewPr>
      <p:cViewPr>
        <p:scale>
          <a:sx n="100" d="100"/>
          <a:sy n="100" d="100"/>
        </p:scale>
        <p:origin x="-4476" y="-943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13119100" cy="21463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17148175" y="0"/>
            <a:ext cx="13120688" cy="2146300"/>
          </a:xfrm>
          <a:prstGeom prst="rect">
            <a:avLst/>
          </a:prstGeom>
        </p:spPr>
        <p:txBody>
          <a:bodyPr vert="horz" lIns="91440" tIns="45720" rIns="91440" bIns="45720" rtlCol="0"/>
          <a:lstStyle>
            <a:lvl1pPr algn="r">
              <a:defRPr sz="1200"/>
            </a:lvl1pPr>
          </a:lstStyle>
          <a:p>
            <a:fld id="{208B128C-0198-40AE-9503-1252C291618D}" type="datetimeFigureOut">
              <a:rPr lang="de-DE" smtClean="0"/>
              <a:t>02.10.2023</a:t>
            </a:fld>
            <a:endParaRPr lang="de-DE"/>
          </a:p>
        </p:txBody>
      </p:sp>
      <p:sp>
        <p:nvSpPr>
          <p:cNvPr id="4" name="Folienbildplatzhalter 3"/>
          <p:cNvSpPr>
            <a:spLocks noGrp="1" noRot="1" noChangeAspect="1"/>
          </p:cNvSpPr>
          <p:nvPr>
            <p:ph type="sldImg" idx="2"/>
          </p:nvPr>
        </p:nvSpPr>
        <p:spPr>
          <a:xfrm>
            <a:off x="10028238" y="5349875"/>
            <a:ext cx="10218737" cy="1444625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027363" y="20599400"/>
            <a:ext cx="24220487" cy="1685448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40657463"/>
            <a:ext cx="13119100" cy="21463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17148175" y="40657463"/>
            <a:ext cx="13120688" cy="2146300"/>
          </a:xfrm>
          <a:prstGeom prst="rect">
            <a:avLst/>
          </a:prstGeom>
        </p:spPr>
        <p:txBody>
          <a:bodyPr vert="horz" lIns="91440" tIns="45720" rIns="91440" bIns="45720" rtlCol="0" anchor="b"/>
          <a:lstStyle>
            <a:lvl1pPr algn="r">
              <a:defRPr sz="1200"/>
            </a:lvl1pPr>
          </a:lstStyle>
          <a:p>
            <a:fld id="{0E31ED1B-157C-4346-8D25-360C7E420090}" type="slidenum">
              <a:rPr lang="de-DE" smtClean="0"/>
              <a:t>‹Nr.›</a:t>
            </a:fld>
            <a:endParaRPr lang="de-DE"/>
          </a:p>
        </p:txBody>
      </p:sp>
    </p:spTree>
    <p:extLst>
      <p:ext uri="{BB962C8B-B14F-4D97-AF65-F5344CB8AC3E}">
        <p14:creationId xmlns:p14="http://schemas.microsoft.com/office/powerpoint/2010/main" val="244081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Poster Hoch 3 Spalten">
    <p:spTree>
      <p:nvGrpSpPr>
        <p:cNvPr id="1" name=""/>
        <p:cNvGrpSpPr/>
        <p:nvPr/>
      </p:nvGrpSpPr>
      <p:grpSpPr bwMode="auto">
        <a:xfrm>
          <a:off x="0" y="0"/>
          <a:ext cx="0" cy="0"/>
          <a:chOff x="0" y="0"/>
          <a:chExt cx="0" cy="0"/>
        </a:xfrm>
      </p:grpSpPr>
      <p:cxnSp>
        <p:nvCxnSpPr>
          <p:cNvPr id="8" name="Gerade Verbindung 7"/>
          <p:cNvCxnSpPr>
            <a:cxnSpLocks/>
          </p:cNvCxnSpPr>
          <p:nvPr userDrawn="1"/>
        </p:nvCxnSpPr>
        <p:spPr bwMode="auto">
          <a:xfrm>
            <a:off x="1440000" y="37296000"/>
            <a:ext cx="27384238" cy="0"/>
          </a:xfrm>
          <a:prstGeom prst="line">
            <a:avLst/>
          </a:prstGeom>
          <a:ln w="38100">
            <a:solidFill>
              <a:srgbClr val="00589C"/>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bwMode="auto">
          <a:xfrm>
            <a:off x="1328803" y="7850712"/>
            <a:ext cx="27360000" cy="2737740"/>
          </a:xfrm>
          <a:prstGeom prst="rect">
            <a:avLst/>
          </a:prstGeom>
        </p:spPr>
        <p:txBody>
          <a:bodyPr anchor="t" anchorCtr="0">
            <a:noAutofit/>
          </a:bodyPr>
          <a:lstStyle>
            <a:lvl1pPr algn="l">
              <a:defRPr sz="9500"/>
            </a:lvl1pPr>
          </a:lstStyle>
          <a:p>
            <a:pPr>
              <a:defRPr/>
            </a:pPr>
            <a:r>
              <a:rPr lang="de-DE"/>
              <a:t>Headline in Bold 95 pt / ZA 110 t lorum ypsum here in 2 lines</a:t>
            </a:r>
            <a:endParaRPr lang="en-US"/>
          </a:p>
        </p:txBody>
      </p:sp>
      <p:sp>
        <p:nvSpPr>
          <p:cNvPr id="3" name="Subtitle 2"/>
          <p:cNvSpPr>
            <a:spLocks noGrp="1"/>
          </p:cNvSpPr>
          <p:nvPr>
            <p:ph type="subTitle" idx="1" hasCustomPrompt="1"/>
          </p:nvPr>
        </p:nvSpPr>
        <p:spPr bwMode="auto">
          <a:xfrm>
            <a:off x="1440000" y="11088000"/>
            <a:ext cx="27379475" cy="701425"/>
          </a:xfrm>
          <a:prstGeom prst="rect">
            <a:avLst/>
          </a:prstGeom>
        </p:spPr>
        <p:txBody>
          <a:bodyPr lIns="0" tIns="0" rIns="0" bIns="0">
            <a:noAutofit/>
          </a:bodyPr>
          <a:lstStyle>
            <a:lvl1pPr marL="0" indent="0" algn="l">
              <a:buNone/>
              <a:defRPr sz="4500">
                <a:solidFill>
                  <a:srgbClr val="90BFDC"/>
                </a:solidFill>
              </a:defRPr>
            </a:lvl1pPr>
            <a:lvl2pPr marL="1513743" indent="0" algn="ctr">
              <a:buNone/>
              <a:defRPr sz="6600"/>
            </a:lvl2pPr>
            <a:lvl3pPr marL="3027487" indent="0" algn="ctr">
              <a:buNone/>
              <a:defRPr sz="5950"/>
            </a:lvl3pPr>
            <a:lvl4pPr marL="4541230" indent="0" algn="ctr">
              <a:buNone/>
              <a:defRPr sz="5300"/>
            </a:lvl4pPr>
            <a:lvl5pPr marL="6054974" indent="0" algn="ctr">
              <a:buNone/>
              <a:defRPr sz="5300"/>
            </a:lvl5pPr>
            <a:lvl6pPr marL="7568717" indent="0" algn="ctr">
              <a:buNone/>
              <a:defRPr sz="5300"/>
            </a:lvl6pPr>
            <a:lvl7pPr marL="9082461" indent="0" algn="ctr">
              <a:buNone/>
              <a:defRPr sz="5300"/>
            </a:lvl7pPr>
            <a:lvl8pPr marL="10596204" indent="0" algn="ctr">
              <a:buNone/>
              <a:defRPr sz="5300"/>
            </a:lvl8pPr>
            <a:lvl9pPr marL="12109948" indent="0" algn="ctr">
              <a:buNone/>
              <a:defRPr sz="5300"/>
            </a:lvl9pPr>
          </a:lstStyle>
          <a:p>
            <a:pPr>
              <a:defRPr/>
            </a:pPr>
            <a:r>
              <a:rPr lang="de-DE"/>
              <a:t>Subline in light blue 45 pt</a:t>
            </a:r>
          </a:p>
        </p:txBody>
      </p:sp>
      <p:sp>
        <p:nvSpPr>
          <p:cNvPr id="16" name="Textplatzhalter 15"/>
          <p:cNvSpPr>
            <a:spLocks noGrp="1"/>
          </p:cNvSpPr>
          <p:nvPr>
            <p:ph type="body" sz="quarter" idx="92" hasCustomPrompt="1"/>
          </p:nvPr>
        </p:nvSpPr>
        <p:spPr bwMode="auto">
          <a:xfrm>
            <a:off x="1424412" y="16941800"/>
            <a:ext cx="8513475" cy="9069387"/>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17" name="Textplatzhalter 15"/>
          <p:cNvSpPr>
            <a:spLocks noGrp="1"/>
          </p:cNvSpPr>
          <p:nvPr>
            <p:ph type="body" sz="quarter" idx="93" hasCustomPrompt="1"/>
          </p:nvPr>
        </p:nvSpPr>
        <p:spPr bwMode="auto">
          <a:xfrm>
            <a:off x="10911445" y="27160142"/>
            <a:ext cx="8546543" cy="430415"/>
          </a:xfrm>
          <a:prstGeom prst="rect">
            <a:avLst/>
          </a:prstGeom>
        </p:spPr>
        <p:txBody>
          <a:bodyPr lIns="0" tIns="0" rIns="0" bIns="0">
            <a:normAutofit/>
          </a:bodyPr>
          <a:lstStyle>
            <a:lvl1pPr>
              <a:lnSpc>
                <a:spcPts val="2200"/>
              </a:lnSpc>
              <a:spcBef>
                <a:spcPts val="0"/>
              </a:spcBef>
              <a:defRPr sz="1800" b="1" i="0">
                <a:solidFill>
                  <a:schemeClr val="tx1"/>
                </a:solidFill>
                <a:latin typeface="Source Sans Pro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Caption, at the beginning with light blue possible</a:t>
            </a:r>
          </a:p>
        </p:txBody>
      </p:sp>
      <p:sp>
        <p:nvSpPr>
          <p:cNvPr id="18" name="Textplatzhalter 15"/>
          <p:cNvSpPr>
            <a:spLocks noGrp="1"/>
          </p:cNvSpPr>
          <p:nvPr>
            <p:ph type="body" sz="quarter" idx="94" hasCustomPrompt="1"/>
          </p:nvPr>
        </p:nvSpPr>
        <p:spPr bwMode="auto">
          <a:xfrm>
            <a:off x="20286663" y="21117924"/>
            <a:ext cx="8532811" cy="484105"/>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25" name="Diagrammplatzhalter 24"/>
          <p:cNvSpPr>
            <a:spLocks noGrp="1"/>
          </p:cNvSpPr>
          <p:nvPr>
            <p:ph type="chart" sz="quarter" idx="97"/>
          </p:nvPr>
        </p:nvSpPr>
        <p:spPr bwMode="auto">
          <a:xfrm>
            <a:off x="10895013" y="17780000"/>
            <a:ext cx="8562975" cy="3621881"/>
          </a:xfrm>
          <a:prstGeom prst="rect">
            <a:avLst/>
          </a:prstGeom>
        </p:spPr>
        <p:txBody>
          <a:bodyPr/>
          <a:lstStyle/>
          <a:p>
            <a:pPr>
              <a:defRPr/>
            </a:pPr>
            <a:endParaRPr lang="de-DE"/>
          </a:p>
        </p:txBody>
      </p:sp>
      <p:sp>
        <p:nvSpPr>
          <p:cNvPr id="26" name="Diagrammplatzhalter 24"/>
          <p:cNvSpPr>
            <a:spLocks noGrp="1"/>
          </p:cNvSpPr>
          <p:nvPr>
            <p:ph type="chart" sz="quarter" idx="98"/>
          </p:nvPr>
        </p:nvSpPr>
        <p:spPr bwMode="auto">
          <a:xfrm>
            <a:off x="10895013" y="21767800"/>
            <a:ext cx="8562975" cy="5110971"/>
          </a:xfrm>
          <a:prstGeom prst="rect">
            <a:avLst/>
          </a:prstGeom>
        </p:spPr>
        <p:txBody>
          <a:bodyPr/>
          <a:lstStyle/>
          <a:p>
            <a:pPr>
              <a:defRPr/>
            </a:pPr>
            <a:endParaRPr lang="de-DE"/>
          </a:p>
        </p:txBody>
      </p:sp>
      <p:sp>
        <p:nvSpPr>
          <p:cNvPr id="27" name="Textplatzhalter 22"/>
          <p:cNvSpPr>
            <a:spLocks noGrp="1"/>
          </p:cNvSpPr>
          <p:nvPr>
            <p:ph type="body" sz="quarter" idx="99" hasCustomPrompt="1"/>
          </p:nvPr>
        </p:nvSpPr>
        <p:spPr bwMode="auto">
          <a:xfrm>
            <a:off x="20286663" y="16941800"/>
            <a:ext cx="8537575" cy="501356"/>
          </a:xfrm>
          <a:prstGeom prst="rect">
            <a:avLst/>
          </a:prstGeom>
        </p:spPr>
        <p:txBody>
          <a:bodyPr lIns="0" tIns="0" rIns="0" bIns="0">
            <a:noAutofit/>
          </a:bodyPr>
          <a:lstStyle>
            <a:lvl1pPr>
              <a:defRPr sz="2500" b="0" i="0">
                <a:solidFill>
                  <a:schemeClr val="tx1"/>
                </a:solidFill>
                <a:latin typeface="Source Sans Pro Semibold"/>
              </a:defRPr>
            </a:lvl1pPr>
            <a:lvl2pPr>
              <a:defRPr sz="2500" b="1" i="0">
                <a:solidFill>
                  <a:schemeClr val="tx1"/>
                </a:solidFill>
                <a:latin typeface="Source Sans Pro Semibold"/>
              </a:defRPr>
            </a:lvl2pPr>
            <a:lvl3pPr>
              <a:defRPr sz="2500" b="1" i="0">
                <a:solidFill>
                  <a:schemeClr val="tx1"/>
                </a:solidFill>
                <a:latin typeface="Source Sans Pro Semibold"/>
              </a:defRPr>
            </a:lvl3pPr>
            <a:lvl4pPr>
              <a:defRPr sz="2500" b="1" i="0">
                <a:solidFill>
                  <a:schemeClr val="tx1"/>
                </a:solidFill>
                <a:latin typeface="Source Sans Pro Semibold"/>
              </a:defRPr>
            </a:lvl4pPr>
            <a:lvl5pPr>
              <a:defRPr sz="2500" b="1" i="0">
                <a:solidFill>
                  <a:schemeClr val="tx1"/>
                </a:solidFill>
                <a:latin typeface="Source Sans Pro Semibold"/>
              </a:defRPr>
            </a:lvl5pPr>
          </a:lstStyle>
          <a:p>
            <a:pPr lvl="0">
              <a:defRPr/>
            </a:pPr>
            <a:r>
              <a:rPr lang="de-DE"/>
              <a:t>Subline in schwarz textformat 25/30PT</a:t>
            </a:r>
            <a:endParaRPr/>
          </a:p>
        </p:txBody>
      </p:sp>
      <p:sp>
        <p:nvSpPr>
          <p:cNvPr id="28" name="Diagrammplatzhalter 24"/>
          <p:cNvSpPr>
            <a:spLocks noGrp="1"/>
          </p:cNvSpPr>
          <p:nvPr>
            <p:ph type="chart" sz="quarter" idx="100"/>
          </p:nvPr>
        </p:nvSpPr>
        <p:spPr bwMode="auto">
          <a:xfrm>
            <a:off x="20286664" y="17780000"/>
            <a:ext cx="8505030" cy="2921000"/>
          </a:xfrm>
          <a:prstGeom prst="rect">
            <a:avLst/>
          </a:prstGeom>
        </p:spPr>
        <p:txBody>
          <a:bodyPr/>
          <a:lstStyle/>
          <a:p>
            <a:pPr>
              <a:defRPr/>
            </a:pPr>
            <a:endParaRPr lang="de-DE"/>
          </a:p>
        </p:txBody>
      </p:sp>
      <p:sp>
        <p:nvSpPr>
          <p:cNvPr id="29" name="Diagrammplatzhalter 24"/>
          <p:cNvSpPr>
            <a:spLocks noGrp="1"/>
          </p:cNvSpPr>
          <p:nvPr>
            <p:ph type="chart" sz="quarter" idx="101"/>
          </p:nvPr>
        </p:nvSpPr>
        <p:spPr bwMode="auto">
          <a:xfrm>
            <a:off x="20286663" y="21767800"/>
            <a:ext cx="4300537" cy="3531606"/>
          </a:xfrm>
          <a:prstGeom prst="rect">
            <a:avLst/>
          </a:prstGeom>
        </p:spPr>
        <p:txBody>
          <a:bodyPr/>
          <a:lstStyle/>
          <a:p>
            <a:pPr>
              <a:defRPr/>
            </a:pPr>
            <a:endParaRPr lang="de-DE"/>
          </a:p>
        </p:txBody>
      </p:sp>
      <p:sp>
        <p:nvSpPr>
          <p:cNvPr id="30" name="Textplatzhalter 15"/>
          <p:cNvSpPr>
            <a:spLocks noGrp="1"/>
          </p:cNvSpPr>
          <p:nvPr>
            <p:ph type="body" sz="quarter" idx="102" hasCustomPrompt="1"/>
          </p:nvPr>
        </p:nvSpPr>
        <p:spPr bwMode="auto">
          <a:xfrm>
            <a:off x="25236200" y="21767800"/>
            <a:ext cx="3583274" cy="3531607"/>
          </a:xfrm>
          <a:prstGeom prst="rect">
            <a:avLst/>
          </a:prstGeom>
        </p:spPr>
        <p:txBody>
          <a:bodyPr lIns="0" tIns="0" rIns="0" bIns="0">
            <a:normAutofit/>
          </a:bodyPr>
          <a:lstStyle>
            <a:lvl1pPr marL="342900" indent="-342900">
              <a:lnSpc>
                <a:spcPts val="3000"/>
              </a:lnSpc>
              <a:spcBef>
                <a:spcPts val="0"/>
              </a:spcBef>
              <a:spcAft>
                <a:spcPts val="100"/>
              </a:spcAft>
              <a:buFont typeface="Arial"/>
              <a:buChar char="•"/>
              <a:defRPr sz="25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a:p>
            <a:pPr lvl="0">
              <a:defRPr/>
            </a:pPr>
            <a:endParaRPr lang="de-DE"/>
          </a:p>
          <a:p>
            <a:pPr lvl="0">
              <a:defRPr/>
            </a:pPr>
            <a:endParaRPr lang="de-DE"/>
          </a:p>
        </p:txBody>
      </p:sp>
      <p:sp>
        <p:nvSpPr>
          <p:cNvPr id="31" name="Textplatzhalter 22"/>
          <p:cNvSpPr>
            <a:spLocks noGrp="1"/>
          </p:cNvSpPr>
          <p:nvPr>
            <p:ph type="body" sz="quarter" idx="103" hasCustomPrompt="1"/>
          </p:nvPr>
        </p:nvSpPr>
        <p:spPr bwMode="auto">
          <a:xfrm>
            <a:off x="10902950" y="28348146"/>
            <a:ext cx="8546543" cy="501356"/>
          </a:xfrm>
          <a:prstGeom prst="rect">
            <a:avLst/>
          </a:prstGeom>
        </p:spPr>
        <p:txBody>
          <a:bodyPr lIns="0" tIns="0" rIns="0" bIns="0">
            <a:noAutofit/>
          </a:bodyPr>
          <a:lstStyle>
            <a:lvl1pPr>
              <a:defRPr sz="2500" b="0" i="0">
                <a:solidFill>
                  <a:schemeClr val="tx1"/>
                </a:solidFill>
                <a:latin typeface="Source Sans Pro Semibold"/>
              </a:defRPr>
            </a:lvl1pPr>
            <a:lvl2pPr>
              <a:defRPr sz="2500" b="1" i="0">
                <a:solidFill>
                  <a:schemeClr val="tx1"/>
                </a:solidFill>
                <a:latin typeface="Source Sans Pro Semibold"/>
              </a:defRPr>
            </a:lvl2pPr>
            <a:lvl3pPr>
              <a:defRPr sz="2500" b="1" i="0">
                <a:solidFill>
                  <a:schemeClr val="tx1"/>
                </a:solidFill>
                <a:latin typeface="Source Sans Pro Semibold"/>
              </a:defRPr>
            </a:lvl3pPr>
            <a:lvl4pPr>
              <a:defRPr sz="2500" b="1" i="0">
                <a:solidFill>
                  <a:schemeClr val="tx1"/>
                </a:solidFill>
                <a:latin typeface="Source Sans Pro Semibold"/>
              </a:defRPr>
            </a:lvl4pPr>
            <a:lvl5pPr>
              <a:defRPr sz="2500" b="1" i="0">
                <a:solidFill>
                  <a:schemeClr val="tx1"/>
                </a:solidFill>
                <a:latin typeface="Source Sans Pro Semibold"/>
              </a:defRPr>
            </a:lvl5pPr>
          </a:lstStyle>
          <a:p>
            <a:pPr lvl="0">
              <a:defRPr/>
            </a:pPr>
            <a:r>
              <a:rPr lang="de-DE"/>
              <a:t>Subline in schwarz textformat 25/30PT</a:t>
            </a:r>
            <a:endParaRPr/>
          </a:p>
        </p:txBody>
      </p:sp>
      <p:sp>
        <p:nvSpPr>
          <p:cNvPr id="32" name="Diagrammplatzhalter 24"/>
          <p:cNvSpPr>
            <a:spLocks noGrp="1"/>
          </p:cNvSpPr>
          <p:nvPr>
            <p:ph type="chart" sz="quarter" idx="104"/>
          </p:nvPr>
        </p:nvSpPr>
        <p:spPr bwMode="auto">
          <a:xfrm>
            <a:off x="10911443" y="28849502"/>
            <a:ext cx="8546545" cy="5188649"/>
          </a:xfrm>
          <a:prstGeom prst="rect">
            <a:avLst/>
          </a:prstGeom>
        </p:spPr>
        <p:txBody>
          <a:bodyPr/>
          <a:lstStyle/>
          <a:p>
            <a:pPr>
              <a:defRPr/>
            </a:pPr>
            <a:endParaRPr lang="de-DE"/>
          </a:p>
        </p:txBody>
      </p:sp>
      <p:sp>
        <p:nvSpPr>
          <p:cNvPr id="34" name="Textplatzhalter 15"/>
          <p:cNvSpPr>
            <a:spLocks noGrp="1"/>
          </p:cNvSpPr>
          <p:nvPr>
            <p:ph type="body" sz="quarter" idx="106" hasCustomPrompt="1"/>
          </p:nvPr>
        </p:nvSpPr>
        <p:spPr bwMode="auto">
          <a:xfrm>
            <a:off x="1440000" y="27566538"/>
            <a:ext cx="8497887" cy="8616652"/>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37" name="Textplatzhalter 15"/>
          <p:cNvSpPr>
            <a:spLocks noGrp="1"/>
          </p:cNvSpPr>
          <p:nvPr>
            <p:ph type="body" sz="quarter" idx="109"/>
          </p:nvPr>
        </p:nvSpPr>
        <p:spPr bwMode="auto">
          <a:xfrm>
            <a:off x="20769401" y="27325962"/>
            <a:ext cx="7551599" cy="8313945"/>
          </a:xfrm>
          <a:prstGeom prst="rect">
            <a:avLst/>
          </a:prstGeom>
        </p:spPr>
        <p:txBody>
          <a:bodyPr lIns="0" tIns="0" rIns="0" bIns="0">
            <a:normAutofit/>
          </a:bodyPr>
          <a:lstStyle>
            <a:lvl1pPr marL="342900" indent="-342900">
              <a:lnSpc>
                <a:spcPts val="3000"/>
              </a:lnSpc>
              <a:spcBef>
                <a:spcPts val="0"/>
              </a:spcBef>
              <a:spcAft>
                <a:spcPts val="500"/>
              </a:spcAft>
              <a:buFont typeface="Arial"/>
              <a:buChar char="•"/>
              <a:defRPr sz="2500" b="0" i="0">
                <a:solidFill>
                  <a:schemeClr val="bg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endParaRPr lang="de-DE" dirty="0"/>
          </a:p>
        </p:txBody>
      </p:sp>
      <p:sp>
        <p:nvSpPr>
          <p:cNvPr id="40" name="Textplatzhalter 39"/>
          <p:cNvSpPr>
            <a:spLocks noGrp="1"/>
          </p:cNvSpPr>
          <p:nvPr>
            <p:ph type="body" sz="quarter" idx="110" hasCustomPrompt="1"/>
          </p:nvPr>
        </p:nvSpPr>
        <p:spPr bwMode="auto">
          <a:xfrm>
            <a:off x="1465400" y="13293951"/>
            <a:ext cx="26797480" cy="1673141"/>
          </a:xfrm>
          <a:prstGeom prst="rect">
            <a:avLst/>
          </a:prstGeom>
        </p:spPr>
        <p:txBody>
          <a:bodyPr>
            <a:normAutofit/>
          </a:bodyPr>
          <a:lstStyle>
            <a:lvl1pPr marL="0" indent="2270125">
              <a:lnSpc>
                <a:spcPts val="3900"/>
              </a:lnSpc>
              <a:defRPr sz="3200" b="0" i="0">
                <a:latin typeface="Source Sans Pro"/>
              </a:defRPr>
            </a:lvl1pPr>
          </a:lstStyle>
          <a:p>
            <a:pPr lvl="0">
              <a:defRPr/>
            </a:pPr>
            <a:r>
              <a:rPr lang="de-DE"/>
              <a:t>Here is copy text in source reg 32 PT / 39 ZA</a:t>
            </a:r>
            <a:endParaRPr/>
          </a:p>
        </p:txBody>
      </p:sp>
      <p:sp>
        <p:nvSpPr>
          <p:cNvPr id="41" name="Textplatzhalter 17" title="HEADLINE ARIAL BOLD 40 PT"/>
          <p:cNvSpPr>
            <a:spLocks noGrp="1"/>
          </p:cNvSpPr>
          <p:nvPr>
            <p:ph type="body" sz="quarter" idx="111" hasCustomPrompt="1"/>
          </p:nvPr>
        </p:nvSpPr>
        <p:spPr bwMode="auto">
          <a:xfrm>
            <a:off x="1465400" y="37800001"/>
            <a:ext cx="8488225" cy="520802"/>
          </a:xfrm>
          <a:prstGeom prst="rect">
            <a:avLst/>
          </a:prstGeom>
        </p:spPr>
        <p:txBody>
          <a:bodyPr lIns="0" tIns="0" rIns="0" anchor="ctr" anchorCtr="0">
            <a:normAutofit/>
          </a:bodyPr>
          <a:lstStyle>
            <a:lvl1pPr marL="0" indent="0">
              <a:buFontTx/>
              <a:buNone/>
              <a:defRPr sz="2200" b="0" i="0" cap="all">
                <a:solidFill>
                  <a:schemeClr val="accent1"/>
                </a:solidFill>
                <a:latin typeface="Source Sans Pro"/>
                <a:cs typeface="Arial"/>
              </a:defRPr>
            </a:lvl1pPr>
          </a:lstStyle>
          <a:p>
            <a:pPr lvl="0">
              <a:defRPr/>
            </a:pPr>
            <a:r>
              <a:rPr lang="de-DE" b="1" i="0" cap="all"/>
              <a:t>References</a:t>
            </a:r>
            <a:endParaRPr lang="de-DE"/>
          </a:p>
        </p:txBody>
      </p:sp>
      <p:sp>
        <p:nvSpPr>
          <p:cNvPr id="44" name="Textplatzhalter 17" title="HEADLINE ARIAL BOLD 40 PT"/>
          <p:cNvSpPr>
            <a:spLocks noGrp="1"/>
          </p:cNvSpPr>
          <p:nvPr>
            <p:ph type="body" sz="quarter" idx="112" hasCustomPrompt="1"/>
          </p:nvPr>
        </p:nvSpPr>
        <p:spPr bwMode="auto">
          <a:xfrm>
            <a:off x="10888801" y="37800001"/>
            <a:ext cx="8569188" cy="520802"/>
          </a:xfrm>
          <a:prstGeom prst="rect">
            <a:avLst/>
          </a:prstGeom>
        </p:spPr>
        <p:txBody>
          <a:bodyPr lIns="0" tIns="0" rIns="0" anchor="ctr" anchorCtr="0">
            <a:normAutofit/>
          </a:bodyPr>
          <a:lstStyle>
            <a:lvl1pPr marL="0" indent="0">
              <a:buFontTx/>
              <a:buNone/>
              <a:defRPr sz="2200" b="0" i="0" cap="all">
                <a:solidFill>
                  <a:schemeClr val="accent1"/>
                </a:solidFill>
                <a:latin typeface="Source Sans Pro"/>
                <a:cs typeface="Arial"/>
              </a:defRPr>
            </a:lvl1pPr>
          </a:lstStyle>
          <a:p>
            <a:pPr lvl="0">
              <a:defRPr/>
            </a:pPr>
            <a:r>
              <a:rPr lang="de-DE" b="1" i="0" cap="all"/>
              <a:t>Acknowledgement and Partners</a:t>
            </a:r>
            <a:endParaRPr lang="de-DE"/>
          </a:p>
        </p:txBody>
      </p:sp>
      <p:sp>
        <p:nvSpPr>
          <p:cNvPr id="45" name="Textplatzhalter 17" title="HEADLINE ARIAL BOLD 40 PT"/>
          <p:cNvSpPr>
            <a:spLocks noGrp="1"/>
          </p:cNvSpPr>
          <p:nvPr>
            <p:ph type="body" sz="quarter" idx="113" hasCustomPrompt="1"/>
          </p:nvPr>
        </p:nvSpPr>
        <p:spPr bwMode="auto">
          <a:xfrm>
            <a:off x="20286800" y="37800001"/>
            <a:ext cx="8504894" cy="520802"/>
          </a:xfrm>
          <a:prstGeom prst="rect">
            <a:avLst/>
          </a:prstGeom>
        </p:spPr>
        <p:txBody>
          <a:bodyPr lIns="0" tIns="0" rIns="0" anchor="ctr" anchorCtr="0">
            <a:normAutofit/>
          </a:bodyPr>
          <a:lstStyle>
            <a:lvl1pPr marL="0" indent="0">
              <a:buFontTx/>
              <a:buNone/>
              <a:defRPr sz="2200" b="0" i="0" cap="all">
                <a:solidFill>
                  <a:schemeClr val="accent1"/>
                </a:solidFill>
                <a:latin typeface="Source Sans Pro"/>
                <a:cs typeface="Arial"/>
              </a:defRPr>
            </a:lvl1pPr>
          </a:lstStyle>
          <a:p>
            <a:pPr lvl="0">
              <a:defRPr/>
            </a:pPr>
            <a:r>
              <a:rPr lang="de-DE" b="1" i="0" cap="all"/>
              <a:t>More Informations</a:t>
            </a:r>
            <a:endParaRPr lang="de-DE"/>
          </a:p>
        </p:txBody>
      </p:sp>
      <p:sp>
        <p:nvSpPr>
          <p:cNvPr id="46" name="Textplatzhalter 15"/>
          <p:cNvSpPr>
            <a:spLocks noGrp="1"/>
          </p:cNvSpPr>
          <p:nvPr>
            <p:ph type="body" sz="quarter" idx="114" hasCustomPrompt="1"/>
          </p:nvPr>
        </p:nvSpPr>
        <p:spPr bwMode="auto">
          <a:xfrm>
            <a:off x="1490526" y="38649799"/>
            <a:ext cx="8463099" cy="2698225"/>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47" name="Textplatzhalter 15"/>
          <p:cNvSpPr>
            <a:spLocks noGrp="1"/>
          </p:cNvSpPr>
          <p:nvPr>
            <p:ph type="body" sz="quarter" idx="115" hasCustomPrompt="1"/>
          </p:nvPr>
        </p:nvSpPr>
        <p:spPr bwMode="auto">
          <a:xfrm>
            <a:off x="10888525" y="38649800"/>
            <a:ext cx="8585893" cy="350006"/>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48" name="Textplatzhalter 15"/>
          <p:cNvSpPr>
            <a:spLocks noGrp="1"/>
          </p:cNvSpPr>
          <p:nvPr>
            <p:ph type="body" sz="quarter" idx="116" hasCustomPrompt="1"/>
          </p:nvPr>
        </p:nvSpPr>
        <p:spPr bwMode="auto">
          <a:xfrm>
            <a:off x="10888526" y="41144855"/>
            <a:ext cx="8569462" cy="350006"/>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Mastertextformat 25 Pt / 30 Pt</a:t>
            </a:r>
            <a:endParaRPr/>
          </a:p>
        </p:txBody>
      </p:sp>
      <p:sp>
        <p:nvSpPr>
          <p:cNvPr id="51" name="Textplatzhalter 15"/>
          <p:cNvSpPr>
            <a:spLocks noGrp="1"/>
          </p:cNvSpPr>
          <p:nvPr>
            <p:ph type="body" sz="quarter" idx="117" hasCustomPrompt="1"/>
          </p:nvPr>
        </p:nvSpPr>
        <p:spPr bwMode="auto">
          <a:xfrm>
            <a:off x="10911445" y="34427216"/>
            <a:ext cx="8546543" cy="1755977"/>
          </a:xfrm>
          <a:prstGeom prst="rect">
            <a:avLst/>
          </a:prstGeom>
        </p:spPr>
        <p:txBody>
          <a:bodyPr lIns="0" tIns="0" rIns="0" bIns="0">
            <a:normAutofit/>
          </a:bodyPr>
          <a:lstStyle>
            <a:lvl1pPr>
              <a:lnSpc>
                <a:spcPts val="2200"/>
              </a:lnSpc>
              <a:spcBef>
                <a:spcPts val="0"/>
              </a:spcBef>
              <a:defRPr sz="1800" b="1" i="0">
                <a:solidFill>
                  <a:schemeClr val="tx1"/>
                </a:solidFill>
                <a:latin typeface="Source Sans Pro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Caption, at the beginning with light blue possible</a:t>
            </a:r>
          </a:p>
        </p:txBody>
      </p:sp>
      <p:sp>
        <p:nvSpPr>
          <p:cNvPr id="52" name="Diagrammplatzhalter 24"/>
          <p:cNvSpPr>
            <a:spLocks noGrp="1"/>
          </p:cNvSpPr>
          <p:nvPr>
            <p:ph type="chart" sz="quarter" idx="118"/>
          </p:nvPr>
        </p:nvSpPr>
        <p:spPr bwMode="auto">
          <a:xfrm>
            <a:off x="20286663" y="38670809"/>
            <a:ext cx="1798637" cy="1791387"/>
          </a:xfrm>
          <a:prstGeom prst="rect">
            <a:avLst/>
          </a:prstGeom>
        </p:spPr>
        <p:txBody>
          <a:bodyPr/>
          <a:lstStyle/>
          <a:p>
            <a:pPr>
              <a:defRPr/>
            </a:pPr>
            <a:endParaRPr lang="de-DE"/>
          </a:p>
        </p:txBody>
      </p:sp>
      <p:sp>
        <p:nvSpPr>
          <p:cNvPr id="53" name="Diagrammplatzhalter 24"/>
          <p:cNvSpPr>
            <a:spLocks noGrp="1"/>
          </p:cNvSpPr>
          <p:nvPr>
            <p:ph type="chart" sz="quarter" idx="119"/>
          </p:nvPr>
        </p:nvSpPr>
        <p:spPr bwMode="auto">
          <a:xfrm>
            <a:off x="20286663" y="40664709"/>
            <a:ext cx="1798637" cy="1791387"/>
          </a:xfrm>
          <a:prstGeom prst="rect">
            <a:avLst/>
          </a:prstGeom>
        </p:spPr>
        <p:txBody>
          <a:bodyPr/>
          <a:lstStyle/>
          <a:p>
            <a:pPr>
              <a:defRPr/>
            </a:pPr>
            <a:endParaRPr lang="de-DE"/>
          </a:p>
        </p:txBody>
      </p:sp>
      <p:sp>
        <p:nvSpPr>
          <p:cNvPr id="57" name="Textplatzhalter 15"/>
          <p:cNvSpPr>
            <a:spLocks noGrp="1"/>
          </p:cNvSpPr>
          <p:nvPr>
            <p:ph type="body" sz="quarter" idx="120" hasCustomPrompt="1"/>
          </p:nvPr>
        </p:nvSpPr>
        <p:spPr bwMode="auto">
          <a:xfrm>
            <a:off x="22470056" y="38670809"/>
            <a:ext cx="6349419" cy="369332"/>
          </a:xfrm>
          <a:prstGeom prst="rect">
            <a:avLst/>
          </a:prstGeom>
        </p:spPr>
        <p:txBody>
          <a:bodyPr lIns="0" tIns="0" rIns="0" bIns="0">
            <a:normAutofit/>
          </a:bodyPr>
          <a:lstStyle>
            <a:lvl1pPr>
              <a:lnSpc>
                <a:spcPts val="2000"/>
              </a:lnSpc>
              <a:spcBef>
                <a:spcPts val="0"/>
              </a:spcBef>
              <a:defRPr sz="1600" b="1" i="0">
                <a:solidFill>
                  <a:schemeClr val="accent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Prof. Dr. Vorname, Name</a:t>
            </a:r>
            <a:endParaRPr/>
          </a:p>
        </p:txBody>
      </p:sp>
      <p:sp>
        <p:nvSpPr>
          <p:cNvPr id="58" name="Textplatzhalter 15"/>
          <p:cNvSpPr>
            <a:spLocks noGrp="1"/>
          </p:cNvSpPr>
          <p:nvPr>
            <p:ph type="body" sz="quarter" idx="121" hasCustomPrompt="1"/>
          </p:nvPr>
        </p:nvSpPr>
        <p:spPr bwMode="auto">
          <a:xfrm>
            <a:off x="22470056" y="39216495"/>
            <a:ext cx="6349418" cy="1245701"/>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Vorname.name@helmholtz-berlin.de</a:t>
            </a:r>
            <a:br>
              <a:rPr lang="de-DE"/>
            </a:br>
            <a:r>
              <a:rPr lang="de-DE"/>
              <a:t>Fon +49-30-63 92 29 90</a:t>
            </a:r>
            <a:br>
              <a:rPr lang="de-DE"/>
            </a:br>
            <a:r>
              <a:rPr lang="de-DE"/>
              <a:t>www.helmholtz-berlin/xxxxx</a:t>
            </a:r>
          </a:p>
        </p:txBody>
      </p:sp>
      <p:sp>
        <p:nvSpPr>
          <p:cNvPr id="60" name="Textplatzhalter 15"/>
          <p:cNvSpPr>
            <a:spLocks noGrp="1"/>
          </p:cNvSpPr>
          <p:nvPr>
            <p:ph type="body" sz="quarter" idx="122" hasCustomPrompt="1"/>
          </p:nvPr>
        </p:nvSpPr>
        <p:spPr bwMode="auto">
          <a:xfrm>
            <a:off x="22470056" y="40676994"/>
            <a:ext cx="6349418" cy="1245701"/>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defRPr/>
            </a:pPr>
            <a:r>
              <a:rPr lang="de-DE"/>
              <a:t>www.mehrinfos-projekt.de</a:t>
            </a:r>
            <a:br>
              <a:rPr lang="de-DE"/>
            </a:br>
            <a:r>
              <a:rPr lang="de-DE"/>
              <a:t>Source regular 18/22Pt, more information, urls </a:t>
            </a:r>
            <a:endParaRPr/>
          </a:p>
        </p:txBody>
      </p:sp>
      <p:sp>
        <p:nvSpPr>
          <p:cNvPr id="61" name="Textfeld 60"/>
          <p:cNvSpPr txBox="1"/>
          <p:nvPr userDrawn="1"/>
        </p:nvSpPr>
        <p:spPr bwMode="auto">
          <a:xfrm>
            <a:off x="1470491" y="13328903"/>
            <a:ext cx="2053759" cy="517398"/>
          </a:xfrm>
          <a:prstGeom prst="rect">
            <a:avLst/>
          </a:prstGeom>
          <a:noFill/>
        </p:spPr>
        <p:txBody>
          <a:bodyPr wrap="square" lIns="0" tIns="0" rIns="0" bIns="0" rtlCol="0">
            <a:noAutofit/>
          </a:bodyPr>
          <a:lstStyle/>
          <a:p>
            <a:pPr>
              <a:lnSpc>
                <a:spcPts val="3900"/>
              </a:lnSpc>
              <a:defRPr/>
            </a:pPr>
            <a:r>
              <a:rPr lang="de-DE" sz="3200" b="0" i="0">
                <a:solidFill>
                  <a:srgbClr val="90BFDC"/>
                </a:solidFill>
                <a:latin typeface="Source Sans Pro"/>
              </a:rPr>
              <a:t>ABSTRACT:</a:t>
            </a:r>
            <a:endParaRPr/>
          </a:p>
        </p:txBody>
      </p:sp>
      <p:sp>
        <p:nvSpPr>
          <p:cNvPr id="62" name="Textfeld 61"/>
          <p:cNvSpPr txBox="1"/>
          <p:nvPr userDrawn="1"/>
        </p:nvSpPr>
        <p:spPr bwMode="auto">
          <a:xfrm>
            <a:off x="1440000" y="16020000"/>
            <a:ext cx="3835401" cy="700088"/>
          </a:xfrm>
          <a:prstGeom prst="rect">
            <a:avLst/>
          </a:prstGeom>
          <a:noFill/>
        </p:spPr>
        <p:txBody>
          <a:bodyPr wrap="square" lIns="0" tIns="0" rIns="0" bIns="0" rtlCol="0">
            <a:noAutofit/>
          </a:bodyPr>
          <a:lstStyle/>
          <a:p>
            <a:pPr>
              <a:defRPr/>
            </a:pPr>
            <a:r>
              <a:rPr lang="de-DE" sz="4000" b="1" i="0">
                <a:solidFill>
                  <a:srgbClr val="B3CA48"/>
                </a:solidFill>
                <a:latin typeface="Source Sans Pro"/>
              </a:rPr>
              <a:t>MOTIVATION</a:t>
            </a:r>
            <a:endParaRPr/>
          </a:p>
        </p:txBody>
      </p:sp>
      <p:sp>
        <p:nvSpPr>
          <p:cNvPr id="63" name="Textfeld 62"/>
          <p:cNvSpPr txBox="1"/>
          <p:nvPr userDrawn="1"/>
        </p:nvSpPr>
        <p:spPr bwMode="auto">
          <a:xfrm>
            <a:off x="10888799" y="16020000"/>
            <a:ext cx="8585619" cy="700088"/>
          </a:xfrm>
          <a:prstGeom prst="rect">
            <a:avLst/>
          </a:prstGeom>
          <a:noFill/>
        </p:spPr>
        <p:txBody>
          <a:bodyPr wrap="square" lIns="0" tIns="0" rIns="0" bIns="0" rtlCol="0">
            <a:noAutofit/>
          </a:bodyPr>
          <a:lstStyle/>
          <a:p>
            <a:pPr>
              <a:defRPr/>
            </a:pPr>
            <a:r>
              <a:rPr lang="de-DE" sz="4000" b="1" i="0" dirty="0" err="1">
                <a:solidFill>
                  <a:srgbClr val="B3CA48"/>
                </a:solidFill>
                <a:latin typeface="Source Sans Pro"/>
              </a:rPr>
              <a:t>Conversion</a:t>
            </a:r>
            <a:r>
              <a:rPr lang="de-DE" sz="4000" b="1" i="0" dirty="0">
                <a:solidFill>
                  <a:srgbClr val="B3CA48"/>
                </a:solidFill>
                <a:latin typeface="Source Sans Pro"/>
              </a:rPr>
              <a:t> </a:t>
            </a:r>
            <a:r>
              <a:rPr lang="de-DE" sz="4000" b="1" i="0" dirty="0" err="1">
                <a:solidFill>
                  <a:srgbClr val="B3CA48"/>
                </a:solidFill>
                <a:latin typeface="Source Sans Pro"/>
              </a:rPr>
              <a:t>between</a:t>
            </a:r>
            <a:r>
              <a:rPr lang="de-DE" sz="4000" b="1" i="0" dirty="0">
                <a:solidFill>
                  <a:srgbClr val="B3CA48"/>
                </a:solidFill>
                <a:latin typeface="Source Sans Pro"/>
              </a:rPr>
              <a:t> Hardware </a:t>
            </a:r>
            <a:r>
              <a:rPr lang="de-DE" sz="4000" b="1" i="0" dirty="0" err="1">
                <a:solidFill>
                  <a:srgbClr val="B3CA48"/>
                </a:solidFill>
                <a:latin typeface="Source Sans Pro"/>
              </a:rPr>
              <a:t>abstraction</a:t>
            </a:r>
            <a:r>
              <a:rPr lang="de-DE" sz="4000" b="1" i="0" dirty="0">
                <a:solidFill>
                  <a:srgbClr val="B3CA48"/>
                </a:solidFill>
                <a:latin typeface="Source Sans Pro"/>
              </a:rPr>
              <a:t> </a:t>
            </a:r>
            <a:r>
              <a:rPr lang="de-DE" sz="4000" b="1" i="0" dirty="0" err="1">
                <a:solidFill>
                  <a:srgbClr val="B3CA48"/>
                </a:solidFill>
                <a:latin typeface="Source Sans Pro"/>
              </a:rPr>
              <a:t>Layers</a:t>
            </a:r>
            <a:endParaRPr dirty="0"/>
          </a:p>
        </p:txBody>
      </p:sp>
      <p:sp>
        <p:nvSpPr>
          <p:cNvPr id="64" name="Textfeld 63"/>
          <p:cNvSpPr txBox="1"/>
          <p:nvPr userDrawn="1"/>
        </p:nvSpPr>
        <p:spPr bwMode="auto">
          <a:xfrm>
            <a:off x="20286800" y="16020000"/>
            <a:ext cx="3835401" cy="700088"/>
          </a:xfrm>
          <a:prstGeom prst="rect">
            <a:avLst/>
          </a:prstGeom>
          <a:noFill/>
        </p:spPr>
        <p:txBody>
          <a:bodyPr wrap="square" lIns="0" tIns="0" rIns="0" bIns="0" rtlCol="0">
            <a:noAutofit/>
          </a:bodyPr>
          <a:lstStyle/>
          <a:p>
            <a:pPr>
              <a:defRPr/>
            </a:pPr>
            <a:r>
              <a:rPr lang="de-DE" sz="4000" b="1" i="0" dirty="0" err="1">
                <a:solidFill>
                  <a:srgbClr val="B3CA48"/>
                </a:solidFill>
                <a:latin typeface="Source Sans Pro"/>
              </a:rPr>
              <a:t>SECoP-Ophyd</a:t>
            </a:r>
            <a:endParaRPr dirty="0"/>
          </a:p>
        </p:txBody>
      </p:sp>
      <p:sp>
        <p:nvSpPr>
          <p:cNvPr id="66" name="Textplatzhalter 65"/>
          <p:cNvSpPr>
            <a:spLocks noGrp="1"/>
          </p:cNvSpPr>
          <p:nvPr>
            <p:ph type="body" sz="quarter" idx="123" hasCustomPrompt="1"/>
          </p:nvPr>
        </p:nvSpPr>
        <p:spPr bwMode="auto">
          <a:xfrm>
            <a:off x="1439863" y="26387464"/>
            <a:ext cx="8513762" cy="638766"/>
          </a:xfrm>
          <a:prstGeom prst="rect">
            <a:avLst/>
          </a:prstGeom>
        </p:spPr>
        <p:txBody>
          <a:bodyPr>
            <a:normAutofit/>
          </a:bodyPr>
          <a:lstStyle>
            <a:lvl1pPr>
              <a:defRPr sz="4000" b="1" i="0">
                <a:solidFill>
                  <a:srgbClr val="B3CA48"/>
                </a:solidFill>
                <a:latin typeface="Source Sans Pro"/>
              </a:defRPr>
            </a:lvl1pPr>
          </a:lstStyle>
          <a:p>
            <a:pPr lvl="0">
              <a:defRPr/>
            </a:pPr>
            <a:r>
              <a:rPr lang="de-DE"/>
              <a:t>HEADLINE FURTHER POINT</a:t>
            </a:r>
            <a:endParaRPr/>
          </a:p>
        </p:txBody>
      </p:sp>
      <p:sp>
        <p:nvSpPr>
          <p:cNvPr id="67" name="Textfeld 66"/>
          <p:cNvSpPr txBox="1"/>
          <p:nvPr userDrawn="1"/>
        </p:nvSpPr>
        <p:spPr bwMode="auto">
          <a:xfrm>
            <a:off x="20769401" y="26387464"/>
            <a:ext cx="3835401" cy="700088"/>
          </a:xfrm>
          <a:prstGeom prst="rect">
            <a:avLst/>
          </a:prstGeom>
          <a:noFill/>
        </p:spPr>
        <p:txBody>
          <a:bodyPr wrap="square" lIns="0" tIns="0" rIns="0" bIns="0" rtlCol="0">
            <a:noAutofit/>
          </a:bodyPr>
          <a:lstStyle/>
          <a:p>
            <a:pPr>
              <a:defRPr/>
            </a:pPr>
            <a:r>
              <a:rPr lang="de-DE" sz="4000" b="1" i="0" dirty="0">
                <a:solidFill>
                  <a:schemeClr val="bg1"/>
                </a:solidFill>
                <a:latin typeface="Source Sans Pro"/>
              </a:rPr>
              <a:t>Next </a:t>
            </a:r>
            <a:r>
              <a:rPr lang="de-DE" sz="4000" b="1" i="0" dirty="0" err="1">
                <a:solidFill>
                  <a:schemeClr val="bg1"/>
                </a:solidFill>
                <a:latin typeface="Source Sans Pro"/>
              </a:rPr>
              <a:t>Steps</a:t>
            </a:r>
            <a:endParaRPr dirty="0"/>
          </a:p>
        </p:txBody>
      </p:sp>
      <p:sp>
        <p:nvSpPr>
          <p:cNvPr id="70" name="Textplatzhalter 69"/>
          <p:cNvSpPr>
            <a:spLocks noGrp="1"/>
          </p:cNvSpPr>
          <p:nvPr>
            <p:ph type="body" sz="quarter" idx="124" hasCustomPrompt="1"/>
          </p:nvPr>
        </p:nvSpPr>
        <p:spPr bwMode="auto">
          <a:xfrm>
            <a:off x="1366046" y="5366957"/>
            <a:ext cx="8529213" cy="1147858"/>
          </a:xfrm>
          <a:prstGeom prst="rect">
            <a:avLst/>
          </a:prstGeom>
        </p:spPr>
        <p:txBody>
          <a:bodyPr/>
          <a:lstStyle>
            <a:lvl1pPr>
              <a:spcBef>
                <a:spcPts val="0"/>
              </a:spcBef>
              <a:defRPr sz="2500">
                <a:solidFill>
                  <a:srgbClr val="005286"/>
                </a:solidFill>
              </a:defRPr>
            </a:lvl1pPr>
            <a:lvl2pPr>
              <a:defRPr>
                <a:solidFill>
                  <a:schemeClr val="accent2"/>
                </a:solidFill>
              </a:defRPr>
            </a:lvl2pPr>
          </a:lstStyle>
          <a:p>
            <a:pPr lvl="0">
              <a:defRPr/>
            </a:pPr>
            <a:r>
              <a:rPr lang="de-DE"/>
              <a:t>More information projekt www.url.de/xyz, 2 lines possible</a:t>
            </a:r>
          </a:p>
        </p:txBody>
      </p:sp>
      <p:sp>
        <p:nvSpPr>
          <p:cNvPr id="39" name="Subtitle 2"/>
          <p:cNvSpPr txBox="1"/>
          <p:nvPr userDrawn="1"/>
        </p:nvSpPr>
        <p:spPr bwMode="auto">
          <a:xfrm>
            <a:off x="3675200" y="6773010"/>
            <a:ext cx="27379475" cy="701425"/>
          </a:xfrm>
          <a:prstGeom prst="rect">
            <a:avLst/>
          </a:prstGeom>
        </p:spPr>
        <p:txBody>
          <a:bodyPr lIns="0" tIns="0" rIns="0" bIns="0">
            <a:noAutofit/>
          </a:bodyPr>
          <a:lstStyle>
            <a:lvl1pPr marL="0" indent="0" algn="l" defTabSz="3027487">
              <a:lnSpc>
                <a:spcPct val="90000"/>
              </a:lnSpc>
              <a:spcBef>
                <a:spcPts val="3310"/>
              </a:spcBef>
              <a:buFontTx/>
              <a:buNone/>
              <a:defRPr sz="4500" b="1" i="0">
                <a:solidFill>
                  <a:schemeClr val="accent2">
                    <a:lumMod val="40000"/>
                    <a:lumOff val="60000"/>
                  </a:schemeClr>
                </a:solidFill>
                <a:latin typeface="Source Sans Pro Semibold"/>
                <a:ea typeface="+mn-ea"/>
                <a:cs typeface="+mn-cs"/>
              </a:defRPr>
            </a:lvl1pPr>
            <a:lvl2pPr marL="1513743" indent="0" algn="ctr" defTabSz="3027487">
              <a:lnSpc>
                <a:spcPct val="90000"/>
              </a:lnSpc>
              <a:spcBef>
                <a:spcPts val="1655"/>
              </a:spcBef>
              <a:buFontTx/>
              <a:buNone/>
              <a:defRPr sz="6600" b="0" i="0">
                <a:solidFill>
                  <a:schemeClr val="bg1"/>
                </a:solidFill>
                <a:latin typeface="Source Sans Pro"/>
                <a:ea typeface="+mn-ea"/>
                <a:cs typeface="+mn-cs"/>
              </a:defRPr>
            </a:lvl2pPr>
            <a:lvl3pPr marL="3027487" indent="0" algn="ctr" defTabSz="3027487">
              <a:lnSpc>
                <a:spcPct val="90000"/>
              </a:lnSpc>
              <a:spcBef>
                <a:spcPts val="1655"/>
              </a:spcBef>
              <a:buFontTx/>
              <a:buNone/>
              <a:defRPr sz="5950" b="0" i="0">
                <a:solidFill>
                  <a:schemeClr val="bg1"/>
                </a:solidFill>
                <a:latin typeface="Source Sans Pro"/>
                <a:ea typeface="+mn-ea"/>
                <a:cs typeface="+mn-cs"/>
              </a:defRPr>
            </a:lvl3pPr>
            <a:lvl4pPr marL="4541230" indent="0" algn="ctr" defTabSz="3027487">
              <a:lnSpc>
                <a:spcPct val="90000"/>
              </a:lnSpc>
              <a:spcBef>
                <a:spcPts val="1655"/>
              </a:spcBef>
              <a:buFontTx/>
              <a:buNone/>
              <a:defRPr sz="5300" b="0" i="0">
                <a:solidFill>
                  <a:schemeClr val="bg1"/>
                </a:solidFill>
                <a:latin typeface="Source Sans Pro"/>
                <a:ea typeface="+mn-ea"/>
                <a:cs typeface="+mn-cs"/>
              </a:defRPr>
            </a:lvl4pPr>
            <a:lvl5pPr marL="6054974" indent="0" algn="ctr" defTabSz="3027487">
              <a:lnSpc>
                <a:spcPct val="90000"/>
              </a:lnSpc>
              <a:spcBef>
                <a:spcPts val="1655"/>
              </a:spcBef>
              <a:buFontTx/>
              <a:buNone/>
              <a:defRPr sz="5300" b="0" i="0">
                <a:solidFill>
                  <a:schemeClr val="bg1"/>
                </a:solidFill>
                <a:latin typeface="Source Sans Pro"/>
                <a:ea typeface="+mn-ea"/>
                <a:cs typeface="+mn-cs"/>
              </a:defRPr>
            </a:lvl5pPr>
            <a:lvl6pPr marL="7568717" indent="0" algn="ctr" defTabSz="3027487">
              <a:lnSpc>
                <a:spcPct val="90000"/>
              </a:lnSpc>
              <a:spcBef>
                <a:spcPts val="1655"/>
              </a:spcBef>
              <a:buFont typeface="Arial"/>
              <a:buNone/>
              <a:defRPr sz="5300">
                <a:solidFill>
                  <a:schemeClr val="tx1"/>
                </a:solidFill>
                <a:latin typeface="+mn-lt"/>
                <a:ea typeface="+mn-ea"/>
                <a:cs typeface="+mn-cs"/>
              </a:defRPr>
            </a:lvl6pPr>
            <a:lvl7pPr marL="9082461" indent="0" algn="ctr" defTabSz="3027487">
              <a:lnSpc>
                <a:spcPct val="90000"/>
              </a:lnSpc>
              <a:spcBef>
                <a:spcPts val="1655"/>
              </a:spcBef>
              <a:buFont typeface="Arial"/>
              <a:buNone/>
              <a:defRPr sz="5300">
                <a:solidFill>
                  <a:schemeClr val="tx1"/>
                </a:solidFill>
                <a:latin typeface="+mn-lt"/>
                <a:ea typeface="+mn-ea"/>
                <a:cs typeface="+mn-cs"/>
              </a:defRPr>
            </a:lvl7pPr>
            <a:lvl8pPr marL="10596204" indent="0" algn="ctr" defTabSz="3027487">
              <a:lnSpc>
                <a:spcPct val="90000"/>
              </a:lnSpc>
              <a:spcBef>
                <a:spcPts val="1655"/>
              </a:spcBef>
              <a:buFont typeface="Arial"/>
              <a:buNone/>
              <a:defRPr sz="5300">
                <a:solidFill>
                  <a:schemeClr val="tx1"/>
                </a:solidFill>
                <a:latin typeface="+mn-lt"/>
                <a:ea typeface="+mn-ea"/>
                <a:cs typeface="+mn-cs"/>
              </a:defRPr>
            </a:lvl8pPr>
            <a:lvl9pPr marL="12109948" indent="0" algn="ctr" defTabSz="3027487">
              <a:lnSpc>
                <a:spcPct val="90000"/>
              </a:lnSpc>
              <a:spcBef>
                <a:spcPts val="1655"/>
              </a:spcBef>
              <a:buFont typeface="Arial"/>
              <a:buNone/>
              <a:defRPr sz="5300">
                <a:solidFill>
                  <a:schemeClr val="tx1"/>
                </a:solidFill>
                <a:latin typeface="+mn-lt"/>
                <a:ea typeface="+mn-ea"/>
                <a:cs typeface="+mn-cs"/>
              </a:defRPr>
            </a:lvl9pPr>
          </a:lstStyle>
          <a:p>
            <a:pPr>
              <a:lnSpc>
                <a:spcPts val="2000"/>
              </a:lnSpc>
              <a:spcBef>
                <a:spcPts val="0"/>
              </a:spcBef>
              <a:defRPr/>
            </a:pPr>
            <a:endParaRPr lang="de-DE" sz="1800" b="0" i="0">
              <a:solidFill>
                <a:schemeClr val="bg1"/>
              </a:solidFill>
              <a:latin typeface="Source Sans Pro"/>
            </a:endParaRPr>
          </a:p>
        </p:txBody>
      </p:sp>
      <p:sp>
        <p:nvSpPr>
          <p:cNvPr id="9" name="Textplatzhalter 8"/>
          <p:cNvSpPr>
            <a:spLocks noGrp="1"/>
          </p:cNvSpPr>
          <p:nvPr>
            <p:ph type="body" sz="quarter" idx="125" hasCustomPrompt="1"/>
          </p:nvPr>
        </p:nvSpPr>
        <p:spPr bwMode="auto">
          <a:xfrm>
            <a:off x="1490525" y="12228972"/>
            <a:ext cx="18796137" cy="1029828"/>
          </a:xfrm>
          <a:prstGeom prst="rect">
            <a:avLst/>
          </a:prstGeom>
        </p:spPr>
        <p:txBody>
          <a:bodyPr lIns="0" tIns="0" rIns="0" bIns="0"/>
          <a:lstStyle>
            <a:lvl1pPr>
              <a:lnSpc>
                <a:spcPts val="2000"/>
              </a:lnSpc>
              <a:spcBef>
                <a:spcPts val="0"/>
              </a:spcBef>
              <a:defRPr sz="1800" b="0" i="0">
                <a:latin typeface="Source Sans Pro"/>
              </a:defRPr>
            </a:lvl1pPr>
          </a:lstStyle>
          <a:p>
            <a:pPr lvl="0">
              <a:defRPr/>
            </a:pPr>
            <a:r>
              <a:rPr lang="de-DE"/>
              <a:t>Fußnotentext in regular 18 Pt / 20 ZA.</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7" name="Rechteck 6"/>
          <p:cNvSpPr/>
          <p:nvPr userDrawn="1"/>
        </p:nvSpPr>
        <p:spPr bwMode="auto">
          <a:xfrm>
            <a:off x="20293400" y="26011188"/>
            <a:ext cx="8526075" cy="10204812"/>
          </a:xfrm>
          <a:prstGeom prst="rect">
            <a:avLst/>
          </a:prstGeom>
          <a:solidFill>
            <a:srgbClr val="019CD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de-DE">
              <a:solidFill>
                <a:srgbClr val="089BD9"/>
              </a:solidFill>
            </a:endParaRPr>
          </a:p>
        </p:txBody>
      </p:sp>
      <p:sp>
        <p:nvSpPr>
          <p:cNvPr id="8" name="Rechteck 7"/>
          <p:cNvSpPr/>
          <p:nvPr userDrawn="1"/>
        </p:nvSpPr>
        <p:spPr bwMode="auto">
          <a:xfrm>
            <a:off x="0" y="7134350"/>
            <a:ext cx="30275213" cy="8100000"/>
          </a:xfrm>
          <a:prstGeom prst="rect">
            <a:avLst/>
          </a:prstGeom>
          <a:solidFill>
            <a:srgbClr val="00548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endParaRPr lang="de-DE">
              <a:solidFill>
                <a:schemeClr val="accent1"/>
              </a:solidFill>
            </a:endParaRPr>
          </a:p>
        </p:txBody>
      </p:sp>
      <p:pic>
        <p:nvPicPr>
          <p:cNvPr id="10" name="Grafik 9"/>
          <p:cNvPicPr>
            <a:picLocks noChangeAspect="1"/>
          </p:cNvPicPr>
          <p:nvPr userDrawn="1"/>
        </p:nvPicPr>
        <p:blipFill>
          <a:blip r:embed="rId3"/>
          <a:stretch/>
        </p:blipFill>
        <p:spPr bwMode="auto">
          <a:xfrm>
            <a:off x="20350950" y="4439290"/>
            <a:ext cx="8561582" cy="1392545"/>
          </a:xfrm>
          <a:prstGeom prst="rect">
            <a:avLst/>
          </a:prstGeom>
        </p:spPr>
      </p:pic>
      <p:grpSp>
        <p:nvGrpSpPr>
          <p:cNvPr id="11" name="Gruppieren 10"/>
          <p:cNvGrpSpPr/>
          <p:nvPr userDrawn="1"/>
        </p:nvGrpSpPr>
        <p:grpSpPr bwMode="auto">
          <a:xfrm>
            <a:off x="1455738" y="7345"/>
            <a:ext cx="4320000" cy="360000"/>
            <a:chOff x="1455738" y="0"/>
            <a:chExt cx="4320000" cy="360000"/>
          </a:xfrm>
        </p:grpSpPr>
        <p:sp>
          <p:nvSpPr>
            <p:cNvPr id="12" name="Rechteck 11"/>
            <p:cNvSpPr/>
            <p:nvPr userDrawn="1"/>
          </p:nvSpPr>
          <p:spPr bwMode="auto">
            <a:xfrm>
              <a:off x="1455738" y="0"/>
              <a:ext cx="144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Rechteck 12"/>
            <p:cNvSpPr/>
            <p:nvPr userDrawn="1"/>
          </p:nvSpPr>
          <p:spPr bwMode="auto">
            <a:xfrm>
              <a:off x="2895738" y="0"/>
              <a:ext cx="1440000" cy="360000"/>
            </a:xfrm>
            <a:prstGeom prst="rect">
              <a:avLst/>
            </a:prstGeom>
            <a:solidFill>
              <a:srgbClr val="00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Rechteck 13"/>
            <p:cNvSpPr/>
            <p:nvPr userDrawn="1"/>
          </p:nvSpPr>
          <p:spPr bwMode="auto">
            <a:xfrm>
              <a:off x="4335738" y="0"/>
              <a:ext cx="1440000" cy="360000"/>
            </a:xfrm>
            <a:prstGeom prst="rect">
              <a:avLst/>
            </a:prstGeom>
            <a:solidFill>
              <a:srgbClr val="AEC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15" name="Gruppieren 14"/>
          <p:cNvGrpSpPr/>
          <p:nvPr userDrawn="1"/>
        </p:nvGrpSpPr>
        <p:grpSpPr bwMode="auto">
          <a:xfrm>
            <a:off x="20293400" y="25876156"/>
            <a:ext cx="1835150" cy="135032"/>
            <a:chOff x="31951613" y="19252655"/>
            <a:chExt cx="3074724" cy="256227"/>
          </a:xfrm>
        </p:grpSpPr>
        <p:sp>
          <p:nvSpPr>
            <p:cNvPr id="16" name="Rechteck 15"/>
            <p:cNvSpPr/>
            <p:nvPr userDrawn="1"/>
          </p:nvSpPr>
          <p:spPr bwMode="auto">
            <a:xfrm>
              <a:off x="31951613" y="19252655"/>
              <a:ext cx="1024908" cy="256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Rechteck 16"/>
            <p:cNvSpPr/>
            <p:nvPr userDrawn="1"/>
          </p:nvSpPr>
          <p:spPr bwMode="auto">
            <a:xfrm>
              <a:off x="32976521" y="19252655"/>
              <a:ext cx="1024908" cy="256227"/>
            </a:xfrm>
            <a:prstGeom prst="rect">
              <a:avLst/>
            </a:prstGeom>
            <a:solidFill>
              <a:srgbClr val="00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Rechteck 17"/>
            <p:cNvSpPr/>
            <p:nvPr userDrawn="1"/>
          </p:nvSpPr>
          <p:spPr bwMode="auto">
            <a:xfrm>
              <a:off x="34001429" y="19252655"/>
              <a:ext cx="1024908" cy="256227"/>
            </a:xfrm>
            <a:prstGeom prst="rect">
              <a:avLst/>
            </a:prstGeom>
            <a:solidFill>
              <a:srgbClr val="AEC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3027487">
        <a:lnSpc>
          <a:spcPts val="11000"/>
        </a:lnSpc>
        <a:spcBef>
          <a:spcPts val="0"/>
        </a:spcBef>
        <a:buNone/>
        <a:defRPr sz="9500" b="1" i="0" cap="all">
          <a:solidFill>
            <a:schemeClr val="bg1"/>
          </a:solidFill>
          <a:latin typeface="Source Sans Pro"/>
          <a:ea typeface="+mj-ea"/>
          <a:cs typeface="+mj-cs"/>
        </a:defRPr>
      </a:lvl1pPr>
    </p:titleStyle>
    <p:bodyStyle>
      <a:lvl1pPr marL="0" indent="0" algn="l" defTabSz="3027487">
        <a:lnSpc>
          <a:spcPct val="90000"/>
        </a:lnSpc>
        <a:spcBef>
          <a:spcPts val="3310"/>
        </a:spcBef>
        <a:buFontTx/>
        <a:buNone/>
        <a:defRPr sz="4500" b="1" i="0">
          <a:solidFill>
            <a:schemeClr val="bg1"/>
          </a:solidFill>
          <a:latin typeface="Source Sans Pro Semibold"/>
          <a:ea typeface="+mn-ea"/>
          <a:cs typeface="+mn-cs"/>
        </a:defRPr>
      </a:lvl1pPr>
      <a:lvl2pPr marL="0" indent="0" algn="l" defTabSz="3027487">
        <a:lnSpc>
          <a:spcPct val="90000"/>
        </a:lnSpc>
        <a:spcBef>
          <a:spcPts val="1655"/>
        </a:spcBef>
        <a:buFontTx/>
        <a:buNone/>
        <a:defRPr sz="1800" b="0" i="0">
          <a:solidFill>
            <a:schemeClr val="bg1"/>
          </a:solidFill>
          <a:latin typeface="Source Sans Pro"/>
          <a:ea typeface="+mn-ea"/>
          <a:cs typeface="+mn-cs"/>
        </a:defRPr>
      </a:lvl2pPr>
      <a:lvl3pPr marL="3027487" indent="0" algn="l" defTabSz="3027487">
        <a:lnSpc>
          <a:spcPct val="90000"/>
        </a:lnSpc>
        <a:spcBef>
          <a:spcPts val="1655"/>
        </a:spcBef>
        <a:buFontTx/>
        <a:buNone/>
        <a:defRPr sz="6600" b="0" i="0">
          <a:solidFill>
            <a:schemeClr val="bg1"/>
          </a:solidFill>
          <a:latin typeface="Source Sans Pro"/>
          <a:ea typeface="+mn-ea"/>
          <a:cs typeface="+mn-cs"/>
        </a:defRPr>
      </a:lvl3pPr>
      <a:lvl4pPr marL="4541230" indent="0" algn="l" defTabSz="3027487">
        <a:lnSpc>
          <a:spcPct val="90000"/>
        </a:lnSpc>
        <a:spcBef>
          <a:spcPts val="1655"/>
        </a:spcBef>
        <a:buFontTx/>
        <a:buNone/>
        <a:defRPr sz="5950" b="0" i="0">
          <a:solidFill>
            <a:schemeClr val="bg1"/>
          </a:solidFill>
          <a:latin typeface="Source Sans Pro"/>
          <a:ea typeface="+mn-ea"/>
          <a:cs typeface="+mn-cs"/>
        </a:defRPr>
      </a:lvl4pPr>
      <a:lvl5pPr marL="6054974" indent="0" algn="l" defTabSz="3027487">
        <a:lnSpc>
          <a:spcPct val="90000"/>
        </a:lnSpc>
        <a:spcBef>
          <a:spcPts val="1655"/>
        </a:spcBef>
        <a:buFontTx/>
        <a:buNone/>
        <a:defRPr sz="5950" b="0" i="0">
          <a:solidFill>
            <a:schemeClr val="bg1"/>
          </a:solidFill>
          <a:latin typeface="Source Sans Pro"/>
          <a:ea typeface="+mn-ea"/>
          <a:cs typeface="+mn-cs"/>
        </a:defRPr>
      </a:lvl5pPr>
      <a:lvl6pPr marL="8325589" indent="-756872" algn="l" defTabSz="3027487">
        <a:lnSpc>
          <a:spcPct val="90000"/>
        </a:lnSpc>
        <a:spcBef>
          <a:spcPts val="1655"/>
        </a:spcBef>
        <a:buFont typeface="Arial"/>
        <a:buChar char="•"/>
        <a:defRPr sz="5950">
          <a:solidFill>
            <a:schemeClr val="tx1"/>
          </a:solidFill>
          <a:latin typeface="+mn-lt"/>
          <a:ea typeface="+mn-ea"/>
          <a:cs typeface="+mn-cs"/>
        </a:defRPr>
      </a:lvl6pPr>
      <a:lvl7pPr marL="9839333" indent="-756872" algn="l" defTabSz="3027487">
        <a:lnSpc>
          <a:spcPct val="90000"/>
        </a:lnSpc>
        <a:spcBef>
          <a:spcPts val="1655"/>
        </a:spcBef>
        <a:buFont typeface="Arial"/>
        <a:buChar char="•"/>
        <a:defRPr sz="5950">
          <a:solidFill>
            <a:schemeClr val="tx1"/>
          </a:solidFill>
          <a:latin typeface="+mn-lt"/>
          <a:ea typeface="+mn-ea"/>
          <a:cs typeface="+mn-cs"/>
        </a:defRPr>
      </a:lvl7pPr>
      <a:lvl8pPr marL="11353076" indent="-756872" algn="l" defTabSz="3027487">
        <a:lnSpc>
          <a:spcPct val="90000"/>
        </a:lnSpc>
        <a:spcBef>
          <a:spcPts val="1655"/>
        </a:spcBef>
        <a:buFont typeface="Arial"/>
        <a:buChar char="•"/>
        <a:defRPr sz="5950">
          <a:solidFill>
            <a:schemeClr val="tx1"/>
          </a:solidFill>
          <a:latin typeface="+mn-lt"/>
          <a:ea typeface="+mn-ea"/>
          <a:cs typeface="+mn-cs"/>
        </a:defRPr>
      </a:lvl8pPr>
      <a:lvl9pPr marL="12866820" indent="-756872" algn="l" defTabSz="3027487">
        <a:lnSpc>
          <a:spcPct val="90000"/>
        </a:lnSpc>
        <a:spcBef>
          <a:spcPts val="1655"/>
        </a:spcBef>
        <a:buFont typeface="Arial"/>
        <a:buChar char="•"/>
        <a:defRPr sz="5950">
          <a:solidFill>
            <a:schemeClr val="tx1"/>
          </a:solidFill>
          <a:latin typeface="+mn-lt"/>
          <a:ea typeface="+mn-ea"/>
          <a:cs typeface="+mn-cs"/>
        </a:defRPr>
      </a:lvl9pPr>
    </p:bodyStyle>
    <p:otherStyle>
      <a:defPPr>
        <a:defRPr lang="en-US"/>
      </a:defPPr>
      <a:lvl1pPr marL="0" algn="l" defTabSz="3027487">
        <a:defRPr sz="5950">
          <a:solidFill>
            <a:schemeClr val="tx1"/>
          </a:solidFill>
          <a:latin typeface="+mn-lt"/>
          <a:ea typeface="+mn-ea"/>
          <a:cs typeface="+mn-cs"/>
        </a:defRPr>
      </a:lvl1pPr>
      <a:lvl2pPr marL="1513743" algn="l" defTabSz="3027487">
        <a:defRPr sz="5950">
          <a:solidFill>
            <a:schemeClr val="tx1"/>
          </a:solidFill>
          <a:latin typeface="+mn-lt"/>
          <a:ea typeface="+mn-ea"/>
          <a:cs typeface="+mn-cs"/>
        </a:defRPr>
      </a:lvl2pPr>
      <a:lvl3pPr marL="3027487" algn="l" defTabSz="3027487">
        <a:defRPr sz="5950">
          <a:solidFill>
            <a:schemeClr val="tx1"/>
          </a:solidFill>
          <a:latin typeface="+mn-lt"/>
          <a:ea typeface="+mn-ea"/>
          <a:cs typeface="+mn-cs"/>
        </a:defRPr>
      </a:lvl3pPr>
      <a:lvl4pPr marL="4541230" algn="l" defTabSz="3027487">
        <a:defRPr sz="5950">
          <a:solidFill>
            <a:schemeClr val="tx1"/>
          </a:solidFill>
          <a:latin typeface="+mn-lt"/>
          <a:ea typeface="+mn-ea"/>
          <a:cs typeface="+mn-cs"/>
        </a:defRPr>
      </a:lvl4pPr>
      <a:lvl5pPr marL="6054974" algn="l" defTabSz="3027487">
        <a:defRPr sz="5950">
          <a:solidFill>
            <a:schemeClr val="tx1"/>
          </a:solidFill>
          <a:latin typeface="+mn-lt"/>
          <a:ea typeface="+mn-ea"/>
          <a:cs typeface="+mn-cs"/>
        </a:defRPr>
      </a:lvl5pPr>
      <a:lvl6pPr marL="7568717" algn="l" defTabSz="3027487">
        <a:defRPr sz="5950">
          <a:solidFill>
            <a:schemeClr val="tx1"/>
          </a:solidFill>
          <a:latin typeface="+mn-lt"/>
          <a:ea typeface="+mn-ea"/>
          <a:cs typeface="+mn-cs"/>
        </a:defRPr>
      </a:lvl6pPr>
      <a:lvl7pPr marL="9082461" algn="l" defTabSz="3027487">
        <a:defRPr sz="5950">
          <a:solidFill>
            <a:schemeClr val="tx1"/>
          </a:solidFill>
          <a:latin typeface="+mn-lt"/>
          <a:ea typeface="+mn-ea"/>
          <a:cs typeface="+mn-cs"/>
        </a:defRPr>
      </a:lvl7pPr>
      <a:lvl8pPr marL="10596204" algn="l" defTabSz="3027487">
        <a:defRPr sz="5950">
          <a:solidFill>
            <a:schemeClr val="tx1"/>
          </a:solidFill>
          <a:latin typeface="+mn-lt"/>
          <a:ea typeface="+mn-ea"/>
          <a:cs typeface="+mn-cs"/>
        </a:defRPr>
      </a:lvl8pPr>
      <a:lvl9pPr marL="12109948" algn="l" defTabSz="3027487">
        <a:defRPr sz="59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github.com/SampleEnvironment/SECoP" TargetMode="External"/><Relationship Id="rId18" Type="http://schemas.openxmlformats.org/officeDocument/2006/relationships/image" Target="../media/image13.png"/><Relationship Id="rId26" Type="http://schemas.openxmlformats.org/officeDocument/2006/relationships/image" Target="../media/image21.svg"/><Relationship Id="rId3" Type="http://schemas.openxmlformats.org/officeDocument/2006/relationships/image" Target="../media/image3.jpg"/><Relationship Id="rId21" Type="http://schemas.openxmlformats.org/officeDocument/2006/relationships/image" Target="../media/image16.svg"/><Relationship Id="rId34" Type="http://schemas.openxmlformats.org/officeDocument/2006/relationships/image" Target="../media/image29.png"/><Relationship Id="rId7" Type="http://schemas.openxmlformats.org/officeDocument/2006/relationships/image" Target="../media/image6.jpg"/><Relationship Id="rId12" Type="http://schemas.openxmlformats.org/officeDocument/2006/relationships/hyperlink" Target="https://doi.org/10.3233/jnr-190143" TargetMode="External"/><Relationship Id="rId17" Type="http://schemas.openxmlformats.org/officeDocument/2006/relationships/image" Target="../media/image12.svg"/><Relationship Id="rId25" Type="http://schemas.openxmlformats.org/officeDocument/2006/relationships/image" Target="../media/image20.png"/><Relationship Id="rId33" Type="http://schemas.openxmlformats.org/officeDocument/2006/relationships/image" Target="../media/image28.svg"/><Relationship Id="rId2" Type="http://schemas.openxmlformats.org/officeDocument/2006/relationships/image" Target="../media/image2.png"/><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7.png"/><Relationship Id="rId5" Type="http://schemas.openxmlformats.org/officeDocument/2006/relationships/oleObject" Target="../embeddings/oleObject1.bin"/><Relationship Id="rId15" Type="http://schemas.openxmlformats.org/officeDocument/2006/relationships/hyperlink" Target="https://helmholtz-metadaten.de/de" TargetMode="External"/><Relationship Id="rId23" Type="http://schemas.openxmlformats.org/officeDocument/2006/relationships/image" Target="../media/image18.svg"/><Relationship Id="rId28" Type="http://schemas.openxmlformats.org/officeDocument/2006/relationships/image" Target="../media/image23.png"/><Relationship Id="rId10" Type="http://schemas.openxmlformats.org/officeDocument/2006/relationships/image" Target="../media/image9.png"/><Relationship Id="rId19" Type="http://schemas.openxmlformats.org/officeDocument/2006/relationships/image" Target="../media/image14.svg"/><Relationship Id="rId31" Type="http://schemas.openxmlformats.org/officeDocument/2006/relationships/image" Target="../media/image26.svg"/><Relationship Id="rId4" Type="http://schemas.openxmlformats.org/officeDocument/2006/relationships/image" Target="../media/image4.jpg"/><Relationship Id="rId9" Type="http://schemas.openxmlformats.org/officeDocument/2006/relationships/image" Target="../media/image8.gif"/><Relationship Id="rId14" Type="http://schemas.openxmlformats.org/officeDocument/2006/relationships/hyperlink" Target="https://sampleenvironment.org/" TargetMode="External"/><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5.png"/><Relationship Id="rId35" Type="http://schemas.openxmlformats.org/officeDocument/2006/relationships/image" Target="../media/image30.svg"/><Relationship Id="rId8"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ctrTitle"/>
          </p:nvPr>
        </p:nvSpPr>
        <p:spPr bwMode="auto"/>
        <p:txBody>
          <a:bodyPr/>
          <a:lstStyle/>
          <a:p>
            <a:pPr>
              <a:defRPr/>
            </a:pPr>
            <a:r>
              <a:rPr lang="de-DE" dirty="0"/>
              <a:t>Secop Integration </a:t>
            </a:r>
            <a:r>
              <a:rPr lang="de-DE" dirty="0" err="1"/>
              <a:t>for</a:t>
            </a:r>
            <a:r>
              <a:rPr lang="de-DE" dirty="0"/>
              <a:t> </a:t>
            </a:r>
            <a:r>
              <a:rPr lang="de-DE" dirty="0" err="1"/>
              <a:t>the</a:t>
            </a:r>
            <a:r>
              <a:rPr lang="de-DE" dirty="0"/>
              <a:t> </a:t>
            </a:r>
            <a:r>
              <a:rPr lang="de-DE" dirty="0" err="1"/>
              <a:t>ophyd</a:t>
            </a:r>
            <a:r>
              <a:rPr lang="de-DE" dirty="0"/>
              <a:t> </a:t>
            </a:r>
            <a:r>
              <a:rPr lang="de-DE" dirty="0" err="1"/>
              <a:t>hardware</a:t>
            </a:r>
            <a:r>
              <a:rPr lang="de-DE" dirty="0"/>
              <a:t> </a:t>
            </a:r>
            <a:r>
              <a:rPr lang="de-DE" dirty="0" err="1"/>
              <a:t>abstraction</a:t>
            </a:r>
            <a:r>
              <a:rPr lang="de-DE" dirty="0"/>
              <a:t> </a:t>
            </a:r>
            <a:r>
              <a:rPr lang="de-DE" dirty="0" err="1"/>
              <a:t>layer</a:t>
            </a:r>
            <a:endParaRPr lang="de-DE" dirty="0"/>
          </a:p>
        </p:txBody>
      </p:sp>
      <p:sp>
        <p:nvSpPr>
          <p:cNvPr id="3" name="Untertitel 2"/>
          <p:cNvSpPr>
            <a:spLocks noGrp="1"/>
          </p:cNvSpPr>
          <p:nvPr>
            <p:ph type="subTitle" idx="1"/>
          </p:nvPr>
        </p:nvSpPr>
        <p:spPr bwMode="auto"/>
        <p:txBody>
          <a:bodyPr/>
          <a:lstStyle/>
          <a:p>
            <a:pPr>
              <a:defRPr/>
            </a:pPr>
            <a:r>
              <a:rPr lang="en-GB" dirty="0"/>
              <a:t>P. </a:t>
            </a:r>
            <a:r>
              <a:rPr lang="en-GB" dirty="0" err="1"/>
              <a:t>Wegmann</a:t>
            </a:r>
            <a:r>
              <a:rPr lang="en-GB" baseline="30000" dirty="0" err="1"/>
              <a:t>a</a:t>
            </a:r>
            <a:r>
              <a:rPr lang="en-GB" dirty="0"/>
              <a:t>, K. </a:t>
            </a:r>
            <a:r>
              <a:rPr lang="en-GB" dirty="0" err="1"/>
              <a:t>Kiefer</a:t>
            </a:r>
            <a:r>
              <a:rPr lang="en-GB" baseline="30000" dirty="0" err="1"/>
              <a:t>a</a:t>
            </a:r>
            <a:r>
              <a:rPr lang="en-GB" dirty="0"/>
              <a:t>, W. Smith</a:t>
            </a:r>
            <a:r>
              <a:rPr lang="en-GB" baseline="30000" dirty="0"/>
              <a:t>a</a:t>
            </a:r>
            <a:r>
              <a:rPr lang="en-GB" dirty="0"/>
              <a:t>, L. W. </a:t>
            </a:r>
            <a:r>
              <a:rPr lang="en-GB" dirty="0" err="1"/>
              <a:t>Rossa</a:t>
            </a:r>
            <a:r>
              <a:rPr lang="en-GB" baseline="30000" dirty="0" err="1"/>
              <a:t>a</a:t>
            </a:r>
            <a:r>
              <a:rPr lang="en-GB" dirty="0"/>
              <a:t>, O. </a:t>
            </a:r>
            <a:r>
              <a:rPr lang="en-GB" dirty="0" err="1"/>
              <a:t>Mannix</a:t>
            </a:r>
            <a:r>
              <a:rPr lang="en-GB" baseline="30000" dirty="0" err="1"/>
              <a:t>a</a:t>
            </a:r>
            <a:r>
              <a:rPr lang="en-GB" dirty="0"/>
              <a:t>, M. </a:t>
            </a:r>
            <a:r>
              <a:rPr lang="en-GB" dirty="0" err="1"/>
              <a:t>Zolliker</a:t>
            </a:r>
            <a:r>
              <a:rPr lang="en-GB" baseline="30000" dirty="0" err="1"/>
              <a:t>b</a:t>
            </a:r>
            <a:r>
              <a:rPr lang="en-GB" dirty="0"/>
              <a:t> and E. </a:t>
            </a:r>
            <a:r>
              <a:rPr lang="en-GB" dirty="0" err="1"/>
              <a:t>Faulhaber</a:t>
            </a:r>
            <a:r>
              <a:rPr lang="en-GB" baseline="30000" dirty="0" err="1"/>
              <a:t>c</a:t>
            </a:r>
            <a:endParaRPr lang="en-GB" dirty="0"/>
          </a:p>
          <a:p>
            <a:pPr>
              <a:defRPr/>
            </a:pPr>
            <a:endParaRPr lang="de-DE" dirty="0"/>
          </a:p>
        </p:txBody>
      </p:sp>
      <p:sp>
        <p:nvSpPr>
          <p:cNvPr id="17" name="Textplatzhalter 16"/>
          <p:cNvSpPr>
            <a:spLocks noGrp="1"/>
          </p:cNvSpPr>
          <p:nvPr>
            <p:ph type="body" sz="quarter" idx="109"/>
          </p:nvPr>
        </p:nvSpPr>
        <p:spPr bwMode="auto">
          <a:xfrm>
            <a:off x="20845079" y="27327640"/>
            <a:ext cx="7551599" cy="8313945"/>
          </a:xfrm>
        </p:spPr>
        <p:txBody>
          <a:bodyPr>
            <a:normAutofit/>
          </a:bodyPr>
          <a:lstStyle/>
          <a:p>
            <a:pPr lvl="0">
              <a:defRPr/>
            </a:pPr>
            <a:r>
              <a:rPr lang="de-DE" sz="2800" dirty="0"/>
              <a:t>Add </a:t>
            </a:r>
            <a:r>
              <a:rPr lang="de-DE" sz="2800" dirty="0" err="1"/>
              <a:t>further</a:t>
            </a:r>
            <a:r>
              <a:rPr lang="de-DE" sz="2800" dirty="0"/>
              <a:t> </a:t>
            </a:r>
            <a:r>
              <a:rPr lang="de-DE" sz="2800" dirty="0" err="1"/>
              <a:t>optiona</a:t>
            </a:r>
            <a:r>
              <a:rPr lang="de-DE" sz="2800" dirty="0"/>
              <a:t> </a:t>
            </a:r>
            <a:r>
              <a:rPr lang="de-DE" sz="2800" dirty="0" err="1"/>
              <a:t>features</a:t>
            </a:r>
            <a:r>
              <a:rPr lang="de-DE" sz="2800" dirty="0"/>
              <a:t> </a:t>
            </a:r>
            <a:r>
              <a:rPr lang="de-DE" sz="2800" dirty="0" err="1"/>
              <a:t>supported</a:t>
            </a:r>
            <a:r>
              <a:rPr lang="de-DE" sz="2800" dirty="0"/>
              <a:t> </a:t>
            </a:r>
            <a:r>
              <a:rPr lang="de-DE" sz="2800" dirty="0" err="1"/>
              <a:t>by</a:t>
            </a:r>
            <a:r>
              <a:rPr lang="de-DE" sz="2800" dirty="0"/>
              <a:t> </a:t>
            </a:r>
            <a:r>
              <a:rPr lang="de-DE" sz="2800" dirty="0" err="1"/>
              <a:t>Bluesky</a:t>
            </a:r>
            <a:endParaRPr lang="de-DE" sz="2800" dirty="0"/>
          </a:p>
          <a:p>
            <a:pPr marL="0" lvl="0" indent="0">
              <a:buNone/>
              <a:defRPr/>
            </a:pPr>
            <a:endParaRPr lang="de-DE" sz="2800" dirty="0"/>
          </a:p>
          <a:p>
            <a:pPr lvl="0">
              <a:defRPr/>
            </a:pPr>
            <a:r>
              <a:rPr lang="de-DE" sz="2800" dirty="0" err="1"/>
              <a:t>Investigate</a:t>
            </a:r>
            <a:r>
              <a:rPr lang="de-DE" sz="2800" dirty="0"/>
              <a:t> </a:t>
            </a:r>
            <a:r>
              <a:rPr lang="de-DE" sz="2800" dirty="0" err="1"/>
              <a:t>if</a:t>
            </a:r>
            <a:r>
              <a:rPr lang="de-DE" sz="2800" dirty="0"/>
              <a:t> </a:t>
            </a:r>
            <a:r>
              <a:rPr lang="de-DE" sz="2800" dirty="0" err="1"/>
              <a:t>Ophyd</a:t>
            </a:r>
            <a:r>
              <a:rPr lang="de-DE" sz="2800" dirty="0"/>
              <a:t> Devices </a:t>
            </a:r>
            <a:r>
              <a:rPr lang="de-DE" sz="2800" dirty="0" err="1"/>
              <a:t>generated</a:t>
            </a:r>
            <a:r>
              <a:rPr lang="de-DE" sz="2800" dirty="0"/>
              <a:t> </a:t>
            </a:r>
            <a:r>
              <a:rPr lang="de-DE" sz="2800" dirty="0" err="1"/>
              <a:t>by</a:t>
            </a:r>
            <a:r>
              <a:rPr lang="de-DE" sz="2800" dirty="0"/>
              <a:t> </a:t>
            </a:r>
            <a:r>
              <a:rPr lang="de-DE" sz="2800" dirty="0" err="1"/>
              <a:t>the</a:t>
            </a:r>
            <a:r>
              <a:rPr lang="de-DE" sz="2800" dirty="0"/>
              <a:t> </a:t>
            </a:r>
            <a:r>
              <a:rPr lang="de-DE" sz="2800" dirty="0" err="1"/>
              <a:t>SECoP-Ophyd</a:t>
            </a:r>
            <a:r>
              <a:rPr lang="de-DE" sz="2800" dirty="0"/>
              <a:t> </a:t>
            </a:r>
            <a:r>
              <a:rPr lang="de-DE" sz="2800" dirty="0" err="1"/>
              <a:t>integration</a:t>
            </a:r>
            <a:r>
              <a:rPr lang="de-DE" sz="2800" dirty="0"/>
              <a:t> </a:t>
            </a:r>
            <a:r>
              <a:rPr lang="de-DE" sz="2800" dirty="0" err="1"/>
              <a:t>are</a:t>
            </a:r>
            <a:r>
              <a:rPr lang="de-DE" sz="2800" dirty="0"/>
              <a:t> </a:t>
            </a:r>
            <a:r>
              <a:rPr lang="de-DE" sz="2800" dirty="0" err="1"/>
              <a:t>compatible</a:t>
            </a:r>
            <a:r>
              <a:rPr lang="de-DE" sz="2800" dirty="0"/>
              <a:t> </a:t>
            </a:r>
            <a:r>
              <a:rPr lang="de-DE" sz="2800" dirty="0" err="1"/>
              <a:t>with</a:t>
            </a:r>
            <a:r>
              <a:rPr lang="de-DE" sz="2800" dirty="0"/>
              <a:t> </a:t>
            </a:r>
            <a:r>
              <a:rPr lang="de-DE" sz="2800" dirty="0" err="1"/>
              <a:t>the</a:t>
            </a:r>
            <a:r>
              <a:rPr lang="de-DE" sz="2800" dirty="0"/>
              <a:t> Nexus Format</a:t>
            </a:r>
          </a:p>
          <a:p>
            <a:pPr marL="0" lvl="0" indent="0">
              <a:buNone/>
              <a:defRPr/>
            </a:pPr>
            <a:endParaRPr lang="de-DE" sz="2800" dirty="0"/>
          </a:p>
          <a:p>
            <a:pPr lvl="0">
              <a:defRPr/>
            </a:pPr>
            <a:r>
              <a:rPr lang="de-DE" sz="2800" dirty="0" err="1"/>
              <a:t>Apply</a:t>
            </a:r>
            <a:r>
              <a:rPr lang="de-DE" sz="2800" dirty="0"/>
              <a:t> </a:t>
            </a:r>
            <a:r>
              <a:rPr lang="de-DE" sz="2800" dirty="0" err="1"/>
              <a:t>the</a:t>
            </a:r>
            <a:r>
              <a:rPr lang="de-DE" sz="2800" dirty="0"/>
              <a:t> </a:t>
            </a:r>
            <a:r>
              <a:rPr lang="de-DE" sz="2800" dirty="0" err="1"/>
              <a:t>concept</a:t>
            </a:r>
            <a:r>
              <a:rPr lang="de-DE" sz="2800" dirty="0"/>
              <a:t> </a:t>
            </a:r>
            <a:r>
              <a:rPr lang="de-DE" sz="2800" dirty="0" err="1"/>
              <a:t>to</a:t>
            </a:r>
            <a:r>
              <a:rPr lang="de-DE" sz="2800" dirty="0"/>
              <a:t> real </a:t>
            </a:r>
            <a:r>
              <a:rPr lang="de-DE" sz="2800" dirty="0" err="1"/>
              <a:t>use</a:t>
            </a:r>
            <a:r>
              <a:rPr lang="de-DE" sz="2800" dirty="0"/>
              <a:t> </a:t>
            </a:r>
            <a:r>
              <a:rPr lang="de-DE" sz="2800" dirty="0" err="1"/>
              <a:t>cases</a:t>
            </a:r>
            <a:r>
              <a:rPr lang="de-DE" sz="2800" dirty="0"/>
              <a:t> at </a:t>
            </a:r>
            <a:r>
              <a:rPr lang="de-DE" sz="2800" dirty="0" err="1"/>
              <a:t>at</a:t>
            </a:r>
            <a:r>
              <a:rPr lang="de-DE" sz="2800" dirty="0"/>
              <a:t> </a:t>
            </a:r>
            <a:r>
              <a:rPr lang="de-DE" sz="2800" dirty="0" err="1"/>
              <a:t>beamlines</a:t>
            </a:r>
            <a:r>
              <a:rPr lang="de-DE" sz="2800" dirty="0"/>
              <a:t> </a:t>
            </a:r>
            <a:r>
              <a:rPr lang="de-DE" sz="2800" dirty="0" err="1"/>
              <a:t>where</a:t>
            </a:r>
            <a:r>
              <a:rPr lang="de-DE" sz="2800" dirty="0"/>
              <a:t> an </a:t>
            </a:r>
            <a:r>
              <a:rPr lang="de-DE" sz="2800" dirty="0" err="1"/>
              <a:t>existing</a:t>
            </a:r>
            <a:r>
              <a:rPr lang="de-DE" sz="2800" dirty="0"/>
              <a:t> </a:t>
            </a:r>
            <a:r>
              <a:rPr lang="de-DE" sz="2800" dirty="0" err="1"/>
              <a:t>Bulesky</a:t>
            </a:r>
            <a:r>
              <a:rPr lang="de-DE" sz="2800" dirty="0"/>
              <a:t> </a:t>
            </a:r>
            <a:r>
              <a:rPr lang="de-DE" sz="2800" dirty="0" err="1"/>
              <a:t>environment</a:t>
            </a:r>
            <a:r>
              <a:rPr lang="de-DE" sz="2800" dirty="0"/>
              <a:t> </a:t>
            </a:r>
            <a:r>
              <a:rPr lang="de-DE" sz="2800" dirty="0" err="1"/>
              <a:t>is</a:t>
            </a:r>
            <a:r>
              <a:rPr lang="de-DE" sz="2800" dirty="0"/>
              <a:t> </a:t>
            </a:r>
            <a:r>
              <a:rPr lang="de-DE" sz="2800" dirty="0" err="1"/>
              <a:t>running</a:t>
            </a:r>
            <a:endParaRPr lang="de-DE" sz="2800" dirty="0"/>
          </a:p>
        </p:txBody>
      </p:sp>
      <p:sp>
        <p:nvSpPr>
          <p:cNvPr id="18" name="Textplatzhalter 17"/>
          <p:cNvSpPr>
            <a:spLocks noGrp="1"/>
          </p:cNvSpPr>
          <p:nvPr>
            <p:ph type="body" sz="quarter" idx="110"/>
          </p:nvPr>
        </p:nvSpPr>
        <p:spPr bwMode="auto">
          <a:xfrm>
            <a:off x="1373574" y="13408993"/>
            <a:ext cx="26797480" cy="1673141"/>
          </a:xfrm>
        </p:spPr>
        <p:txBody>
          <a:bodyPr>
            <a:noAutofit/>
          </a:bodyPr>
          <a:lstStyle/>
          <a:p>
            <a:pPr>
              <a:lnSpc>
                <a:spcPct val="100000"/>
              </a:lnSpc>
              <a:defRPr/>
            </a:pPr>
            <a:r>
              <a:rPr lang="en-US" sz="2000" dirty="0"/>
              <a:t>At the core of the </a:t>
            </a:r>
            <a:r>
              <a:rPr lang="en-US" sz="2000" dirty="0" err="1"/>
              <a:t>Bluesky</a:t>
            </a:r>
            <a:r>
              <a:rPr lang="en-US" sz="2000" dirty="0"/>
              <a:t> experimental control ecosystem the </a:t>
            </a:r>
            <a:r>
              <a:rPr lang="en-US" sz="2000" dirty="0" err="1"/>
              <a:t>ophyd</a:t>
            </a:r>
            <a:r>
              <a:rPr lang="en-US" sz="2000" dirty="0"/>
              <a:t> hardware abstraction, a consistent high-level interface layer, is extremely powerful for complex device integration. It introduces the device data model to EPICS and eases integration of alien control protocols. This paper focuses on the integration of the Sample Environment Communication Protocol (</a:t>
            </a:r>
            <a:r>
              <a:rPr lang="en-US" sz="2000" dirty="0" err="1"/>
              <a:t>SECoP</a:t>
            </a:r>
            <a:r>
              <a:rPr lang="en-US" sz="2000" dirty="0"/>
              <a:t>) into the </a:t>
            </a:r>
            <a:r>
              <a:rPr lang="en-US" sz="2000" dirty="0" err="1"/>
              <a:t>ophyd</a:t>
            </a:r>
            <a:r>
              <a:rPr lang="en-US" sz="2000" dirty="0"/>
              <a:t> layer, enabling seamless incorporation of sample environment hardware into beamline experiments at photon and neutron sources. The </a:t>
            </a:r>
            <a:r>
              <a:rPr lang="en-US" sz="2000" dirty="0" err="1"/>
              <a:t>SECoP</a:t>
            </a:r>
            <a:r>
              <a:rPr lang="en-US" sz="2000" dirty="0"/>
              <a:t> integration was designed to have a simple interface and provide plug-and-play functionality while preserving all metadata and structural information about the controlled hardware. Leveraging the self-describing characteristics of </a:t>
            </a:r>
            <a:r>
              <a:rPr lang="en-US" sz="2000" dirty="0" err="1"/>
              <a:t>SECoP</a:t>
            </a:r>
            <a:r>
              <a:rPr lang="en-US" sz="2000" dirty="0"/>
              <a:t>, automatic generation and configuration of </a:t>
            </a:r>
            <a:r>
              <a:rPr lang="en-US" sz="2000" dirty="0" err="1"/>
              <a:t>ophyd</a:t>
            </a:r>
            <a:r>
              <a:rPr lang="en-US" sz="2000" dirty="0"/>
              <a:t> devices is facilitated upon connecting to a Sample Environment Control (SEC) node. This work builds upon a modified </a:t>
            </a:r>
            <a:r>
              <a:rPr lang="en-US" sz="2000" dirty="0" err="1"/>
              <a:t>SECoP</a:t>
            </a:r>
            <a:r>
              <a:rPr lang="en-US" sz="2000" dirty="0"/>
              <a:t> -client provided by the </a:t>
            </a:r>
            <a:r>
              <a:rPr lang="en-US" sz="2000" dirty="0" err="1"/>
              <a:t>Frappy</a:t>
            </a:r>
            <a:r>
              <a:rPr lang="en-US" sz="2000" dirty="0"/>
              <a:t> framework, intended for programming SEC nodes with a </a:t>
            </a:r>
            <a:r>
              <a:rPr lang="en-US" sz="2000" dirty="0" err="1"/>
              <a:t>SECoP</a:t>
            </a:r>
            <a:r>
              <a:rPr lang="en-US" sz="2000" dirty="0"/>
              <a:t> interface. This paper presents an overview of the architecture and implementation of the </a:t>
            </a:r>
            <a:r>
              <a:rPr lang="en-US" sz="2000" dirty="0" err="1"/>
              <a:t>secop-ophyd</a:t>
            </a:r>
            <a:r>
              <a:rPr lang="en-US" sz="2000" dirty="0"/>
              <a:t> integration and includes examples for better understanding.</a:t>
            </a:r>
            <a:endParaRPr lang="de-DE" sz="2000" dirty="0"/>
          </a:p>
        </p:txBody>
      </p:sp>
      <p:sp>
        <p:nvSpPr>
          <p:cNvPr id="19" name="Textplatzhalter 18"/>
          <p:cNvSpPr>
            <a:spLocks noGrp="1"/>
          </p:cNvSpPr>
          <p:nvPr>
            <p:ph type="body" sz="quarter" idx="111"/>
          </p:nvPr>
        </p:nvSpPr>
        <p:spPr bwMode="auto"/>
        <p:txBody>
          <a:bodyPr/>
          <a:lstStyle/>
          <a:p>
            <a:pPr>
              <a:defRPr/>
            </a:pPr>
            <a:endParaRPr lang="de-DE"/>
          </a:p>
        </p:txBody>
      </p:sp>
      <p:sp>
        <p:nvSpPr>
          <p:cNvPr id="20" name="Textplatzhalter 19"/>
          <p:cNvSpPr>
            <a:spLocks noGrp="1"/>
          </p:cNvSpPr>
          <p:nvPr>
            <p:ph type="body" sz="quarter" idx="112"/>
          </p:nvPr>
        </p:nvSpPr>
        <p:spPr bwMode="auto">
          <a:xfrm>
            <a:off x="10879851" y="37800001"/>
            <a:ext cx="8569188" cy="520802"/>
          </a:xfrm>
        </p:spPr>
        <p:txBody>
          <a:bodyPr/>
          <a:lstStyle/>
          <a:p>
            <a:pPr>
              <a:defRPr/>
            </a:pPr>
            <a:r>
              <a:rPr lang="de-DE" dirty="0"/>
              <a:t>Partners</a:t>
            </a:r>
          </a:p>
        </p:txBody>
      </p:sp>
      <p:sp>
        <p:nvSpPr>
          <p:cNvPr id="21" name="Textplatzhalter 20"/>
          <p:cNvSpPr>
            <a:spLocks noGrp="1"/>
          </p:cNvSpPr>
          <p:nvPr>
            <p:ph type="body" sz="quarter" idx="113"/>
          </p:nvPr>
        </p:nvSpPr>
        <p:spPr bwMode="auto"/>
        <p:txBody>
          <a:bodyPr/>
          <a:lstStyle/>
          <a:p>
            <a:pPr>
              <a:defRPr/>
            </a:pPr>
            <a:r>
              <a:rPr lang="de-DE" dirty="0"/>
              <a:t>More Information</a:t>
            </a:r>
          </a:p>
        </p:txBody>
      </p:sp>
      <p:sp>
        <p:nvSpPr>
          <p:cNvPr id="28" name="Textplatzhalter 27"/>
          <p:cNvSpPr>
            <a:spLocks noGrp="1"/>
          </p:cNvSpPr>
          <p:nvPr>
            <p:ph type="body" sz="quarter" idx="120"/>
          </p:nvPr>
        </p:nvSpPr>
        <p:spPr bwMode="auto">
          <a:xfrm>
            <a:off x="21996460" y="38629940"/>
            <a:ext cx="6349419" cy="369332"/>
          </a:xfrm>
        </p:spPr>
        <p:txBody>
          <a:bodyPr/>
          <a:lstStyle/>
          <a:p>
            <a:pPr>
              <a:defRPr/>
            </a:pPr>
            <a:r>
              <a:rPr lang="de-DE" dirty="0"/>
              <a:t>Peter Wegmann</a:t>
            </a:r>
          </a:p>
        </p:txBody>
      </p:sp>
      <p:sp>
        <p:nvSpPr>
          <p:cNvPr id="29" name="Textplatzhalter 28"/>
          <p:cNvSpPr>
            <a:spLocks noGrp="1"/>
          </p:cNvSpPr>
          <p:nvPr>
            <p:ph type="body" sz="quarter" idx="121"/>
          </p:nvPr>
        </p:nvSpPr>
        <p:spPr bwMode="auto">
          <a:xfrm>
            <a:off x="21996460" y="39321297"/>
            <a:ext cx="6349418" cy="1245701"/>
          </a:xfrm>
        </p:spPr>
        <p:txBody>
          <a:bodyPr/>
          <a:lstStyle/>
          <a:p>
            <a:r>
              <a:rPr lang="en-GB" dirty="0"/>
              <a:t>peter.wegmann@helmholtz-berlin.de</a:t>
            </a:r>
          </a:p>
          <a:p>
            <a:r>
              <a:rPr lang="en-GB" dirty="0"/>
              <a:t>Helmholtz-</a:t>
            </a:r>
            <a:r>
              <a:rPr lang="en-GB" dirty="0" err="1"/>
              <a:t>Zentrum</a:t>
            </a:r>
            <a:r>
              <a:rPr lang="en-GB" dirty="0"/>
              <a:t> Berlin für </a:t>
            </a:r>
            <a:r>
              <a:rPr lang="en-GB" dirty="0" err="1"/>
              <a:t>Materialien</a:t>
            </a:r>
            <a:r>
              <a:rPr lang="en-GB" dirty="0"/>
              <a:t> und </a:t>
            </a:r>
            <a:r>
              <a:rPr lang="en-GB" dirty="0" err="1"/>
              <a:t>Energie</a:t>
            </a:r>
            <a:endParaRPr lang="en-GB" dirty="0"/>
          </a:p>
          <a:p>
            <a:r>
              <a:rPr lang="en-GB" dirty="0"/>
              <a:t>Hahn-Meitner-Platz 1</a:t>
            </a:r>
          </a:p>
          <a:p>
            <a:r>
              <a:rPr lang="en-GB" dirty="0"/>
              <a:t>14109 Berlin, Germany</a:t>
            </a:r>
          </a:p>
          <a:p>
            <a:pPr>
              <a:defRPr/>
            </a:pPr>
            <a:endParaRPr lang="de-DE" dirty="0"/>
          </a:p>
        </p:txBody>
      </p:sp>
      <p:sp>
        <p:nvSpPr>
          <p:cNvPr id="31" name="Textplatzhalter 30"/>
          <p:cNvSpPr>
            <a:spLocks noGrp="1"/>
          </p:cNvSpPr>
          <p:nvPr>
            <p:ph type="body" sz="quarter" idx="123"/>
          </p:nvPr>
        </p:nvSpPr>
        <p:spPr bwMode="auto"/>
        <p:txBody>
          <a:bodyPr>
            <a:normAutofit lnSpcReduction="10000"/>
          </a:bodyPr>
          <a:lstStyle/>
          <a:p>
            <a:pPr>
              <a:defRPr/>
            </a:pPr>
            <a:r>
              <a:rPr lang="de-DE" dirty="0"/>
              <a:t>Architecture</a:t>
            </a:r>
          </a:p>
        </p:txBody>
      </p:sp>
      <p:sp>
        <p:nvSpPr>
          <p:cNvPr id="33" name="Textplatzhalter 32"/>
          <p:cNvSpPr>
            <a:spLocks noGrp="1"/>
          </p:cNvSpPr>
          <p:nvPr>
            <p:ph type="body" sz="quarter" idx="125"/>
          </p:nvPr>
        </p:nvSpPr>
        <p:spPr bwMode="auto"/>
        <p:txBody>
          <a:bodyPr/>
          <a:lstStyle/>
          <a:p>
            <a:r>
              <a:rPr lang="en-GB" i="1" baseline="30000" dirty="0" err="1"/>
              <a:t>a</a:t>
            </a:r>
            <a:r>
              <a:rPr lang="en-GB" i="1" dirty="0" err="1"/>
              <a:t>Helmholtz-Zentrum</a:t>
            </a:r>
            <a:r>
              <a:rPr lang="en-GB" i="1" dirty="0"/>
              <a:t> Berlin, Hahn-Meitner-Platz 1, 14109 Berlin, Germany - </a:t>
            </a:r>
            <a:r>
              <a:rPr lang="en-GB" i="1" baseline="30000" dirty="0" err="1"/>
              <a:t>b</a:t>
            </a:r>
            <a:r>
              <a:rPr lang="en-GB" i="1" dirty="0" err="1"/>
              <a:t>Paul</a:t>
            </a:r>
            <a:r>
              <a:rPr lang="en-GB" i="1" dirty="0"/>
              <a:t> Scherrer </a:t>
            </a:r>
            <a:r>
              <a:rPr lang="en-GB" i="1" dirty="0" err="1"/>
              <a:t>Institut</a:t>
            </a:r>
            <a:r>
              <a:rPr lang="en-GB" i="1" dirty="0"/>
              <a:t>, </a:t>
            </a:r>
            <a:r>
              <a:rPr lang="en-GB" i="1" dirty="0" err="1"/>
              <a:t>Forschungsstrasse</a:t>
            </a:r>
            <a:r>
              <a:rPr lang="en-GB" i="1" dirty="0"/>
              <a:t> 111, 5232 </a:t>
            </a:r>
            <a:r>
              <a:rPr lang="en-GB" i="1" dirty="0" err="1"/>
              <a:t>Villigen</a:t>
            </a:r>
            <a:r>
              <a:rPr lang="en-GB" i="1" dirty="0"/>
              <a:t>, Switzerland - </a:t>
            </a:r>
            <a:endParaRPr lang="en-GB" dirty="0"/>
          </a:p>
          <a:p>
            <a:pPr>
              <a:defRPr/>
            </a:pPr>
            <a:r>
              <a:rPr lang="en-GB" i="1" baseline="30000" dirty="0" err="1"/>
              <a:t>c</a:t>
            </a:r>
            <a:r>
              <a:rPr lang="en-GB" i="1" dirty="0" err="1"/>
              <a:t>Forschungs-Neutronenquelle</a:t>
            </a:r>
            <a:r>
              <a:rPr lang="en-GB" i="1" dirty="0"/>
              <a:t> Heinz Maier-Leibnitz, </a:t>
            </a:r>
            <a:r>
              <a:rPr lang="en-GB" i="1" dirty="0" err="1"/>
              <a:t>Lichtenbergstraße</a:t>
            </a:r>
            <a:r>
              <a:rPr lang="en-GB" i="1" dirty="0"/>
              <a:t> 1, 85748 </a:t>
            </a:r>
            <a:r>
              <a:rPr lang="en-GB" i="1" dirty="0" err="1"/>
              <a:t>Garching</a:t>
            </a:r>
            <a:r>
              <a:rPr lang="en-GB" i="1" dirty="0"/>
              <a:t>, Germany</a:t>
            </a:r>
            <a:endParaRPr lang="de-DE" dirty="0"/>
          </a:p>
        </p:txBody>
      </p:sp>
      <p:pic>
        <p:nvPicPr>
          <p:cNvPr id="34" name="Picture 1" descr="ISSE.png">
            <a:extLst>
              <a:ext uri="{FF2B5EF4-FFF2-40B4-BE49-F238E27FC236}">
                <a16:creationId xmlns:a16="http://schemas.microsoft.com/office/drawing/2014/main" id="{582C69A9-A56E-54A7-9176-BCABEDC94E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41462" y="4294150"/>
            <a:ext cx="4308428" cy="1575744"/>
          </a:xfrm>
          <a:prstGeom prst="rect">
            <a:avLst/>
          </a:prstGeom>
        </p:spPr>
      </p:pic>
      <p:pic>
        <p:nvPicPr>
          <p:cNvPr id="37" name="Grafik 36" descr="Ein Bild, das Schrift, Text, Grafiken, Logo enthält.&#10;&#10;Automatisch generierte Beschreibung">
            <a:extLst>
              <a:ext uri="{FF2B5EF4-FFF2-40B4-BE49-F238E27FC236}">
                <a16:creationId xmlns:a16="http://schemas.microsoft.com/office/drawing/2014/main" id="{33AFD9D0-A270-812C-B5DB-0EA662D6B67C}"/>
              </a:ext>
            </a:extLst>
          </p:cNvPr>
          <p:cNvPicPr>
            <a:picLocks noChangeAspect="1"/>
          </p:cNvPicPr>
          <p:nvPr/>
        </p:nvPicPr>
        <p:blipFill>
          <a:blip r:embed="rId3"/>
          <a:stretch>
            <a:fillRect/>
          </a:stretch>
        </p:blipFill>
        <p:spPr>
          <a:xfrm>
            <a:off x="1816126" y="4426737"/>
            <a:ext cx="9601188" cy="1277814"/>
          </a:xfrm>
          <a:prstGeom prst="rect">
            <a:avLst/>
          </a:prstGeom>
        </p:spPr>
      </p:pic>
      <p:sp>
        <p:nvSpPr>
          <p:cNvPr id="38" name="Textplatzhalter 37">
            <a:extLst>
              <a:ext uri="{FF2B5EF4-FFF2-40B4-BE49-F238E27FC236}">
                <a16:creationId xmlns:a16="http://schemas.microsoft.com/office/drawing/2014/main" id="{9954F5FD-19B1-EC01-451F-718A9DD87C6F}"/>
              </a:ext>
            </a:extLst>
          </p:cNvPr>
          <p:cNvSpPr txBox="1">
            <a:spLocks noGrp="1"/>
          </p:cNvSpPr>
          <p:nvPr>
            <p:ph type="body" sz="quarter" idx="122"/>
          </p:nvPr>
        </p:nvSpPr>
        <p:spPr>
          <a:xfrm>
            <a:off x="20286662" y="41276312"/>
            <a:ext cx="6350000" cy="124618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The project </a:t>
            </a:r>
            <a:r>
              <a:rPr lang="en-US" dirty="0" err="1">
                <a:latin typeface="Source Sans Pro" panose="020B0503030403020204" pitchFamily="34" charset="0"/>
                <a:ea typeface="Source Sans Pro" panose="020B0503030403020204" pitchFamily="34" charset="0"/>
              </a:rPr>
              <a:t>SECoP@HMC</a:t>
            </a:r>
            <a:r>
              <a:rPr lang="en-US" dirty="0">
                <a:latin typeface="Source Sans Pro" panose="020B0503030403020204" pitchFamily="34" charset="0"/>
                <a:ea typeface="Source Sans Pro" panose="020B0503030403020204" pitchFamily="34" charset="0"/>
              </a:rPr>
              <a:t> is part of the HMC project cohort 2021 </a:t>
            </a:r>
          </a:p>
          <a:p>
            <a:r>
              <a:rPr lang="en-US" dirty="0">
                <a:latin typeface="Source Sans Pro" panose="020B0503030403020204" pitchFamily="34" charset="0"/>
                <a:ea typeface="Source Sans Pro" panose="020B0503030403020204" pitchFamily="34" charset="0"/>
              </a:rPr>
              <a:t>and receives funding by the </a:t>
            </a:r>
          </a:p>
          <a:p>
            <a:r>
              <a:rPr lang="en-US" dirty="0">
                <a:latin typeface="Source Sans Pro" panose="020B0503030403020204" pitchFamily="34" charset="0"/>
                <a:ea typeface="Source Sans Pro" panose="020B0503030403020204" pitchFamily="34" charset="0"/>
              </a:rPr>
              <a:t>Initiative and Networking Fund (INF) of the Helmholtz Association</a:t>
            </a:r>
            <a:endParaRPr lang="de-DE" dirty="0">
              <a:latin typeface="Source Sans Pro" panose="020B0503030403020204" pitchFamily="34" charset="0"/>
              <a:ea typeface="Source Sans Pro" panose="020B0503030403020204" pitchFamily="34" charset="0"/>
            </a:endParaRPr>
          </a:p>
        </p:txBody>
      </p:sp>
      <p:pic>
        <p:nvPicPr>
          <p:cNvPr id="43" name="Grafik 42" descr="Ein Bild, das Menschliches Gesicht, Person, Porträt, Kleidung enthält.&#10;&#10;Automatisch generierte Beschreibung">
            <a:extLst>
              <a:ext uri="{FF2B5EF4-FFF2-40B4-BE49-F238E27FC236}">
                <a16:creationId xmlns:a16="http://schemas.microsoft.com/office/drawing/2014/main" id="{4AD368AB-7D21-FD0F-C62B-EE588623A0D8}"/>
              </a:ext>
            </a:extLst>
          </p:cNvPr>
          <p:cNvPicPr>
            <a:picLocks noChangeAspect="1"/>
          </p:cNvPicPr>
          <p:nvPr/>
        </p:nvPicPr>
        <p:blipFill>
          <a:blip r:embed="rId4"/>
          <a:stretch>
            <a:fillRect/>
          </a:stretch>
        </p:blipFill>
        <p:spPr>
          <a:xfrm>
            <a:off x="20286662" y="38641562"/>
            <a:ext cx="1444077" cy="1925436"/>
          </a:xfrm>
          <a:prstGeom prst="rect">
            <a:avLst/>
          </a:prstGeom>
        </p:spPr>
      </p:pic>
      <p:graphicFrame>
        <p:nvGraphicFramePr>
          <p:cNvPr id="46" name="Objekt 45">
            <a:extLst>
              <a:ext uri="{FF2B5EF4-FFF2-40B4-BE49-F238E27FC236}">
                <a16:creationId xmlns:a16="http://schemas.microsoft.com/office/drawing/2014/main" id="{68BBA12E-52CF-7567-407F-7E0AC142423E}"/>
              </a:ext>
            </a:extLst>
          </p:cNvPr>
          <p:cNvGraphicFramePr>
            <a:graphicFrameLocks noChangeAspect="1"/>
          </p:cNvGraphicFramePr>
          <p:nvPr>
            <p:extLst>
              <p:ext uri="{D42A27DB-BD31-4B8C-83A1-F6EECF244321}">
                <p14:modId xmlns:p14="http://schemas.microsoft.com/office/powerpoint/2010/main" val="775546887"/>
              </p:ext>
            </p:extLst>
          </p:nvPr>
        </p:nvGraphicFramePr>
        <p:xfrm>
          <a:off x="15142732" y="38235425"/>
          <a:ext cx="3768210" cy="891572"/>
        </p:xfrm>
        <a:graphic>
          <a:graphicData uri="http://schemas.openxmlformats.org/presentationml/2006/ole">
            <mc:AlternateContent xmlns:mc="http://schemas.openxmlformats.org/markup-compatibility/2006">
              <mc:Choice xmlns:v="urn:schemas-microsoft-com:vml" Requires="v">
                <p:oleObj name="CorelDRAW" r:id="rId5" imgW="13043073" imgH="3086100" progId="CorelDraw.Graphic.19">
                  <p:embed/>
                </p:oleObj>
              </mc:Choice>
              <mc:Fallback>
                <p:oleObj name="CorelDRAW" r:id="rId5" imgW="13043073" imgH="3086100" progId="CorelDraw.Graphic.19">
                  <p:embed/>
                  <p:pic>
                    <p:nvPicPr>
                      <p:cNvPr id="11" name="Objekt 10">
                        <a:extLst>
                          <a:ext uri="{FF2B5EF4-FFF2-40B4-BE49-F238E27FC236}">
                            <a16:creationId xmlns:a16="http://schemas.microsoft.com/office/drawing/2014/main" id="{03B6AB1B-C398-4005-BAF6-6E1EB11691C3}"/>
                          </a:ext>
                        </a:extLst>
                      </p:cNvPr>
                      <p:cNvPicPr/>
                      <p:nvPr/>
                    </p:nvPicPr>
                    <p:blipFill>
                      <a:blip r:embed="rId6"/>
                      <a:stretch>
                        <a:fillRect/>
                      </a:stretch>
                    </p:blipFill>
                    <p:spPr>
                      <a:xfrm>
                        <a:off x="15142732" y="38235425"/>
                        <a:ext cx="3768210" cy="891572"/>
                      </a:xfrm>
                      <a:prstGeom prst="rect">
                        <a:avLst/>
                      </a:prstGeom>
                    </p:spPr>
                  </p:pic>
                </p:oleObj>
              </mc:Fallback>
            </mc:AlternateContent>
          </a:graphicData>
        </a:graphic>
      </p:graphicFrame>
      <p:pic>
        <p:nvPicPr>
          <p:cNvPr id="48" name="Grafik 47" descr="Ein Bild, das Text, Schrift, Logo, Grafiken enthält.&#10;&#10;Automatisch generierte Beschreibung">
            <a:extLst>
              <a:ext uri="{FF2B5EF4-FFF2-40B4-BE49-F238E27FC236}">
                <a16:creationId xmlns:a16="http://schemas.microsoft.com/office/drawing/2014/main" id="{B401A682-9B42-A0ED-9782-1FE4F05DF5CA}"/>
              </a:ext>
            </a:extLst>
          </p:cNvPr>
          <p:cNvPicPr>
            <a:picLocks noChangeAspect="1"/>
          </p:cNvPicPr>
          <p:nvPr/>
        </p:nvPicPr>
        <p:blipFill>
          <a:blip r:embed="rId7"/>
          <a:stretch>
            <a:fillRect/>
          </a:stretch>
        </p:blipFill>
        <p:spPr>
          <a:xfrm>
            <a:off x="10657709" y="39126997"/>
            <a:ext cx="3605902" cy="1267600"/>
          </a:xfrm>
          <a:prstGeom prst="rect">
            <a:avLst/>
          </a:prstGeom>
        </p:spPr>
      </p:pic>
      <p:pic>
        <p:nvPicPr>
          <p:cNvPr id="49" name="Grafik 48">
            <a:extLst>
              <a:ext uri="{FF2B5EF4-FFF2-40B4-BE49-F238E27FC236}">
                <a16:creationId xmlns:a16="http://schemas.microsoft.com/office/drawing/2014/main" id="{3A2FD682-EC95-7C78-ED97-40A0D83F0D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28916" y="39459906"/>
            <a:ext cx="1969108" cy="573358"/>
          </a:xfrm>
          <a:prstGeom prst="rect">
            <a:avLst/>
          </a:prstGeom>
        </p:spPr>
      </p:pic>
      <p:pic>
        <p:nvPicPr>
          <p:cNvPr id="50" name="Grafik 49">
            <a:extLst>
              <a:ext uri="{FF2B5EF4-FFF2-40B4-BE49-F238E27FC236}">
                <a16:creationId xmlns:a16="http://schemas.microsoft.com/office/drawing/2014/main" id="{EB790D6E-34F7-70E1-8E98-A430AB14D3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63611" y="39470387"/>
            <a:ext cx="1991754" cy="600690"/>
          </a:xfrm>
          <a:prstGeom prst="rect">
            <a:avLst/>
          </a:prstGeom>
        </p:spPr>
      </p:pic>
      <p:pic>
        <p:nvPicPr>
          <p:cNvPr id="52" name="Picture 1" descr="ISSE.png">
            <a:extLst>
              <a:ext uri="{FF2B5EF4-FFF2-40B4-BE49-F238E27FC236}">
                <a16:creationId xmlns:a16="http://schemas.microsoft.com/office/drawing/2014/main" id="{FC981438-C9C9-23A2-19C8-1EEAA8509F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7302" y="38301929"/>
            <a:ext cx="2572444" cy="940834"/>
          </a:xfrm>
          <a:prstGeom prst="rect">
            <a:avLst/>
          </a:prstGeom>
        </p:spPr>
      </p:pic>
      <p:pic>
        <p:nvPicPr>
          <p:cNvPr id="54" name="Grafik 53">
            <a:extLst>
              <a:ext uri="{FF2B5EF4-FFF2-40B4-BE49-F238E27FC236}">
                <a16:creationId xmlns:a16="http://schemas.microsoft.com/office/drawing/2014/main" id="{ED1DF800-6ACE-9BC3-AAF7-9C32C557D3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61031" y="40531596"/>
            <a:ext cx="2186874" cy="781026"/>
          </a:xfrm>
          <a:prstGeom prst="rect">
            <a:avLst/>
          </a:prstGeom>
        </p:spPr>
      </p:pic>
      <p:sp>
        <p:nvSpPr>
          <p:cNvPr id="55" name="Textplatzhalter 21">
            <a:extLst>
              <a:ext uri="{FF2B5EF4-FFF2-40B4-BE49-F238E27FC236}">
                <a16:creationId xmlns:a16="http://schemas.microsoft.com/office/drawing/2014/main" id="{6282406C-55D5-5E95-CE06-A08DF762A156}"/>
              </a:ext>
            </a:extLst>
          </p:cNvPr>
          <p:cNvSpPr>
            <a:spLocks noGrp="1"/>
          </p:cNvSpPr>
          <p:nvPr>
            <p:ph type="body" sz="quarter" idx="114"/>
          </p:nvPr>
        </p:nvSpPr>
        <p:spPr>
          <a:xfrm>
            <a:off x="2590800" y="38649799"/>
            <a:ext cx="7362825" cy="3986038"/>
          </a:xfrm>
        </p:spPr>
        <p:txBody>
          <a:bodyPr>
            <a:normAutofit/>
          </a:bodyPr>
          <a:lstStyle/>
          <a:p>
            <a:r>
              <a:rPr lang="en-GB" dirty="0"/>
              <a:t>An introduction to </a:t>
            </a:r>
            <a:r>
              <a:rPr lang="en-GB" dirty="0" err="1"/>
              <a:t>SECoP</a:t>
            </a:r>
            <a:endParaRPr lang="en-GB" dirty="0"/>
          </a:p>
          <a:p>
            <a:r>
              <a:rPr lang="en-GB" dirty="0"/>
              <a:t>[1] K. Kiefer, et al. (2020). An introduction to </a:t>
            </a:r>
            <a:r>
              <a:rPr lang="en-GB" dirty="0" err="1"/>
              <a:t>SECoP</a:t>
            </a:r>
            <a:r>
              <a:rPr lang="en-GB" dirty="0"/>
              <a:t> – the sample environment communication protocol. Journal of Neutron Research, 21(3-4), pp.181–195 </a:t>
            </a:r>
          </a:p>
          <a:p>
            <a:r>
              <a:rPr lang="en-GB" dirty="0">
                <a:hlinkClick r:id="rId12"/>
              </a:rPr>
              <a:t>https://doi.org/10.3233/jnr-190143</a:t>
            </a:r>
            <a:endParaRPr lang="en-GB" dirty="0"/>
          </a:p>
          <a:p>
            <a:endParaRPr lang="en-GB" dirty="0"/>
          </a:p>
          <a:p>
            <a:r>
              <a:rPr lang="en-GB" dirty="0" err="1"/>
              <a:t>SECoP</a:t>
            </a:r>
            <a:r>
              <a:rPr lang="en-GB" dirty="0"/>
              <a:t> on GitHub</a:t>
            </a:r>
          </a:p>
          <a:p>
            <a:r>
              <a:rPr lang="en-GB" dirty="0">
                <a:hlinkClick r:id="rId13"/>
              </a:rPr>
              <a:t>https://github.com/SampleEnvironment/SECoP</a:t>
            </a:r>
            <a:endParaRPr lang="en-GB" dirty="0"/>
          </a:p>
          <a:p>
            <a:endParaRPr lang="en-GB" dirty="0"/>
          </a:p>
          <a:p>
            <a:endParaRPr lang="en-GB" dirty="0"/>
          </a:p>
          <a:p>
            <a:r>
              <a:rPr lang="en-GB" dirty="0"/>
              <a:t>International Society for Sample Environment (ISSE)</a:t>
            </a:r>
          </a:p>
          <a:p>
            <a:r>
              <a:rPr lang="en-GB" dirty="0">
                <a:hlinkClick r:id="rId14"/>
              </a:rPr>
              <a:t>https://sampleenvironment.org/</a:t>
            </a:r>
            <a:endParaRPr lang="en-GB" dirty="0"/>
          </a:p>
          <a:p>
            <a:endParaRPr lang="en-GB" dirty="0"/>
          </a:p>
          <a:p>
            <a:endParaRPr lang="en-GB" dirty="0"/>
          </a:p>
          <a:p>
            <a:r>
              <a:rPr lang="en-GB" dirty="0"/>
              <a:t>Helmholtz Metadata Collaboration:</a:t>
            </a:r>
          </a:p>
          <a:p>
            <a:r>
              <a:rPr lang="en-GB" dirty="0">
                <a:hlinkClick r:id="rId15"/>
              </a:rPr>
              <a:t>https://helmholtz-metadaten.de/de</a:t>
            </a:r>
            <a:endParaRPr lang="en-GB" dirty="0"/>
          </a:p>
          <a:p>
            <a:endParaRPr lang="en-GB" dirty="0"/>
          </a:p>
          <a:p>
            <a:endParaRPr lang="en-GB" dirty="0"/>
          </a:p>
          <a:p>
            <a:endParaRPr lang="en-GB" dirty="0"/>
          </a:p>
          <a:p>
            <a:endParaRPr lang="en-GB" dirty="0"/>
          </a:p>
          <a:p>
            <a:endParaRPr lang="en-GB" dirty="0"/>
          </a:p>
        </p:txBody>
      </p:sp>
      <p:pic>
        <p:nvPicPr>
          <p:cNvPr id="56" name="Grafik 55">
            <a:extLst>
              <a:ext uri="{FF2B5EF4-FFF2-40B4-BE49-F238E27FC236}">
                <a16:creationId xmlns:a16="http://schemas.microsoft.com/office/drawing/2014/main" id="{E60CDEEB-E459-A0FF-3B6B-7F8FEFBA78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34422" y="41920996"/>
            <a:ext cx="720000" cy="720000"/>
          </a:xfrm>
          <a:prstGeom prst="rect">
            <a:avLst/>
          </a:prstGeom>
        </p:spPr>
      </p:pic>
      <p:pic>
        <p:nvPicPr>
          <p:cNvPr id="57" name="Grafik 56">
            <a:extLst>
              <a:ext uri="{FF2B5EF4-FFF2-40B4-BE49-F238E27FC236}">
                <a16:creationId xmlns:a16="http://schemas.microsoft.com/office/drawing/2014/main" id="{CB8974FA-615F-4FCB-7A8D-A7276183CBC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17077" y="40935936"/>
            <a:ext cx="720000" cy="720000"/>
          </a:xfrm>
          <a:prstGeom prst="rect">
            <a:avLst/>
          </a:prstGeom>
        </p:spPr>
      </p:pic>
      <p:pic>
        <p:nvPicPr>
          <p:cNvPr id="58" name="Grafik 57">
            <a:extLst>
              <a:ext uri="{FF2B5EF4-FFF2-40B4-BE49-F238E27FC236}">
                <a16:creationId xmlns:a16="http://schemas.microsoft.com/office/drawing/2014/main" id="{36EF7F6A-C622-AA76-F740-FB52E76E83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34422" y="39925950"/>
            <a:ext cx="720000" cy="720000"/>
          </a:xfrm>
          <a:prstGeom prst="rect">
            <a:avLst/>
          </a:prstGeom>
        </p:spPr>
      </p:pic>
      <p:pic>
        <p:nvPicPr>
          <p:cNvPr id="59" name="Grafik 58">
            <a:extLst>
              <a:ext uri="{FF2B5EF4-FFF2-40B4-BE49-F238E27FC236}">
                <a16:creationId xmlns:a16="http://schemas.microsoft.com/office/drawing/2014/main" id="{B926DE03-1B0F-A9F8-DAE2-6F3E1D1D3AC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29652" y="38649799"/>
            <a:ext cx="720000" cy="720000"/>
          </a:xfrm>
          <a:prstGeom prst="rect">
            <a:avLst/>
          </a:prstGeom>
        </p:spPr>
      </p:pic>
      <p:pic>
        <p:nvPicPr>
          <p:cNvPr id="62" name="Grafik 61">
            <a:extLst>
              <a:ext uri="{FF2B5EF4-FFF2-40B4-BE49-F238E27FC236}">
                <a16:creationId xmlns:a16="http://schemas.microsoft.com/office/drawing/2014/main" id="{200AC7E4-694A-D2A0-82F5-55ECA0120DA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3462147" y="40462406"/>
            <a:ext cx="1973072" cy="1061682"/>
          </a:xfrm>
          <a:prstGeom prst="rect">
            <a:avLst/>
          </a:prstGeom>
        </p:spPr>
      </p:pic>
      <p:pic>
        <p:nvPicPr>
          <p:cNvPr id="64" name="Grafik 63">
            <a:extLst>
              <a:ext uri="{FF2B5EF4-FFF2-40B4-BE49-F238E27FC236}">
                <a16:creationId xmlns:a16="http://schemas.microsoft.com/office/drawing/2014/main" id="{1E04F491-306D-6DB9-9B25-A3024BC9F5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7713470" y="40318339"/>
            <a:ext cx="1207540" cy="1207540"/>
          </a:xfrm>
          <a:prstGeom prst="rect">
            <a:avLst/>
          </a:prstGeom>
        </p:spPr>
      </p:pic>
      <p:pic>
        <p:nvPicPr>
          <p:cNvPr id="66" name="Grafik 65" descr="Ein Bild, das Text, Schrift, Screenshot, Logo enthält.&#10;&#10;Automatisch generierte Beschreibung">
            <a:extLst>
              <a:ext uri="{FF2B5EF4-FFF2-40B4-BE49-F238E27FC236}">
                <a16:creationId xmlns:a16="http://schemas.microsoft.com/office/drawing/2014/main" id="{87203E49-21F5-5CCF-FFDF-BEBE21BF9649}"/>
              </a:ext>
            </a:extLst>
          </p:cNvPr>
          <p:cNvPicPr>
            <a:picLocks noChangeAspect="1"/>
          </p:cNvPicPr>
          <p:nvPr/>
        </p:nvPicPr>
        <p:blipFill>
          <a:blip r:embed="rId27"/>
          <a:stretch>
            <a:fillRect/>
          </a:stretch>
        </p:blipFill>
        <p:spPr>
          <a:xfrm>
            <a:off x="15645881" y="40531596"/>
            <a:ext cx="1777391" cy="879171"/>
          </a:xfrm>
          <a:prstGeom prst="rect">
            <a:avLst/>
          </a:prstGeom>
        </p:spPr>
      </p:pic>
      <p:grpSp>
        <p:nvGrpSpPr>
          <p:cNvPr id="36" name="Gruppieren 35">
            <a:extLst>
              <a:ext uri="{FF2B5EF4-FFF2-40B4-BE49-F238E27FC236}">
                <a16:creationId xmlns:a16="http://schemas.microsoft.com/office/drawing/2014/main" id="{51953ECA-B099-9D0D-5E38-14F04ADB5F3D}"/>
              </a:ext>
            </a:extLst>
          </p:cNvPr>
          <p:cNvGrpSpPr/>
          <p:nvPr/>
        </p:nvGrpSpPr>
        <p:grpSpPr>
          <a:xfrm>
            <a:off x="1024037" y="27182697"/>
            <a:ext cx="12438110" cy="7972712"/>
            <a:chOff x="1024037" y="27018504"/>
            <a:chExt cx="12438110" cy="7972712"/>
          </a:xfrm>
        </p:grpSpPr>
        <p:pic>
          <p:nvPicPr>
            <p:cNvPr id="26" name="Grafik 25">
              <a:extLst>
                <a:ext uri="{FF2B5EF4-FFF2-40B4-BE49-F238E27FC236}">
                  <a16:creationId xmlns:a16="http://schemas.microsoft.com/office/drawing/2014/main" id="{932108C9-4551-4AB6-5998-85BC8340A6E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037" y="27018504"/>
              <a:ext cx="12438110" cy="7263971"/>
            </a:xfrm>
            <a:prstGeom prst="rect">
              <a:avLst/>
            </a:prstGeom>
          </p:spPr>
        </p:pic>
        <p:sp>
          <p:nvSpPr>
            <p:cNvPr id="27" name="Textfeld 26">
              <a:extLst>
                <a:ext uri="{FF2B5EF4-FFF2-40B4-BE49-F238E27FC236}">
                  <a16:creationId xmlns:a16="http://schemas.microsoft.com/office/drawing/2014/main" id="{002CC689-18F6-D489-43DB-303EA1A746B4}"/>
                </a:ext>
              </a:extLst>
            </p:cNvPr>
            <p:cNvSpPr txBox="1"/>
            <p:nvPr/>
          </p:nvSpPr>
          <p:spPr>
            <a:xfrm>
              <a:off x="1243028" y="34160219"/>
              <a:ext cx="9718003" cy="830997"/>
            </a:xfrm>
            <a:prstGeom prst="rect">
              <a:avLst/>
            </a:prstGeom>
            <a:noFill/>
          </p:spPr>
          <p:txBody>
            <a:bodyPr wrap="square" rtlCol="0">
              <a:spAutoFit/>
            </a:bodyPr>
            <a:lstStyle/>
            <a:p>
              <a:r>
                <a:rPr lang="en-US" sz="2400" dirty="0">
                  <a:solidFill>
                    <a:srgbClr val="005487"/>
                  </a:solidFill>
                  <a:latin typeface="Source Sans Pro" panose="020B0503030403020204" pitchFamily="34" charset="0"/>
                  <a:ea typeface="Source Sans Pro" panose="020B0503030403020204" pitchFamily="34" charset="0"/>
                </a:rPr>
                <a:t>Figure 2:</a:t>
              </a:r>
              <a:r>
                <a:rPr lang="en-US" sz="2400" dirty="0">
                  <a:latin typeface="Source Sans Pro" panose="020B0503030403020204" pitchFamily="34" charset="0"/>
                  <a:ea typeface="Source Sans Pro" panose="020B0503030403020204" pitchFamily="34" charset="0"/>
                </a:rPr>
                <a:t> Architecture overview of how the </a:t>
              </a:r>
              <a:r>
                <a:rPr lang="en-US" sz="2400" dirty="0" err="1">
                  <a:latin typeface="Source Sans Pro" panose="020B0503030403020204" pitchFamily="34" charset="0"/>
                  <a:ea typeface="Source Sans Pro" panose="020B0503030403020204" pitchFamily="34" charset="0"/>
                </a:rPr>
                <a:t>SECoP-Ophyd</a:t>
              </a:r>
              <a:r>
                <a:rPr lang="en-US" sz="2400" dirty="0">
                  <a:latin typeface="Source Sans Pro" panose="020B0503030403020204" pitchFamily="34" charset="0"/>
                  <a:ea typeface="Source Sans Pro" panose="020B0503030403020204" pitchFamily="34" charset="0"/>
                </a:rPr>
                <a:t> integration interfaces with the </a:t>
              </a:r>
              <a:r>
                <a:rPr lang="en-US" sz="2400" dirty="0" err="1">
                  <a:latin typeface="Source Sans Pro" panose="020B0503030403020204" pitchFamily="34" charset="0"/>
                  <a:ea typeface="Source Sans Pro" panose="020B0503030403020204" pitchFamily="34" charset="0"/>
                </a:rPr>
                <a:t>Bluesky</a:t>
              </a:r>
              <a:r>
                <a:rPr lang="en-US" sz="2400" dirty="0">
                  <a:latin typeface="Source Sans Pro" panose="020B0503030403020204" pitchFamily="34" charset="0"/>
                  <a:ea typeface="Source Sans Pro" panose="020B0503030403020204" pitchFamily="34" charset="0"/>
                </a:rPr>
                <a:t> run engine and a SEC Node. </a:t>
              </a:r>
              <a:endParaRPr lang="de-DE" sz="2400" dirty="0">
                <a:latin typeface="Source Sans Pro" panose="020B0503030403020204" pitchFamily="34" charset="0"/>
                <a:ea typeface="Source Sans Pro" panose="020B0503030403020204" pitchFamily="34" charset="0"/>
              </a:endParaRPr>
            </a:p>
          </p:txBody>
        </p:sp>
      </p:grpSp>
      <p:grpSp>
        <p:nvGrpSpPr>
          <p:cNvPr id="40" name="Gruppieren 39">
            <a:extLst>
              <a:ext uri="{FF2B5EF4-FFF2-40B4-BE49-F238E27FC236}">
                <a16:creationId xmlns:a16="http://schemas.microsoft.com/office/drawing/2014/main" id="{F5A7B5AA-85B2-6B90-3185-5DBE3BC3B235}"/>
              </a:ext>
            </a:extLst>
          </p:cNvPr>
          <p:cNvGrpSpPr/>
          <p:nvPr/>
        </p:nvGrpSpPr>
        <p:grpSpPr>
          <a:xfrm>
            <a:off x="1058508" y="16893900"/>
            <a:ext cx="9542594" cy="8944649"/>
            <a:chOff x="1058508" y="16893900"/>
            <a:chExt cx="9542594" cy="8944649"/>
          </a:xfrm>
        </p:grpSpPr>
        <p:pic>
          <p:nvPicPr>
            <p:cNvPr id="23" name="Grafik 22">
              <a:extLst>
                <a:ext uri="{FF2B5EF4-FFF2-40B4-BE49-F238E27FC236}">
                  <a16:creationId xmlns:a16="http://schemas.microsoft.com/office/drawing/2014/main" id="{6F44CF59-0F5D-2EE3-7F46-980AC460B0BE}"/>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58508" y="16893900"/>
              <a:ext cx="9542594" cy="7619832"/>
            </a:xfrm>
            <a:prstGeom prst="rect">
              <a:avLst/>
            </a:prstGeom>
          </p:spPr>
        </p:pic>
        <p:sp>
          <p:nvSpPr>
            <p:cNvPr id="39" name="Textfeld 38">
              <a:extLst>
                <a:ext uri="{FF2B5EF4-FFF2-40B4-BE49-F238E27FC236}">
                  <a16:creationId xmlns:a16="http://schemas.microsoft.com/office/drawing/2014/main" id="{87667957-1A39-99F2-2C54-A2351CF2D343}"/>
                </a:ext>
              </a:extLst>
            </p:cNvPr>
            <p:cNvSpPr txBox="1"/>
            <p:nvPr/>
          </p:nvSpPr>
          <p:spPr bwMode="auto">
            <a:xfrm>
              <a:off x="1333857" y="24638220"/>
              <a:ext cx="8979213" cy="1200329"/>
            </a:xfrm>
            <a:prstGeom prst="rect">
              <a:avLst/>
            </a:prstGeom>
            <a:noFill/>
          </p:spPr>
          <p:txBody>
            <a:bodyPr wrap="square" rtlCol="0">
              <a:spAutoFit/>
            </a:bodyPr>
            <a:lstStyle/>
            <a:p>
              <a:r>
                <a:rPr lang="en-US" sz="2400" dirty="0">
                  <a:solidFill>
                    <a:srgbClr val="005487"/>
                  </a:solidFill>
                  <a:latin typeface="Source Sans Pro" panose="020B0503030403020204" pitchFamily="34" charset="0"/>
                  <a:ea typeface="Source Sans Pro" panose="020B0503030403020204" pitchFamily="34" charset="0"/>
                </a:rPr>
                <a:t>Figure 1: </a:t>
              </a:r>
              <a:r>
                <a:rPr lang="en-US" sz="2400" dirty="0">
                  <a:latin typeface="Source Sans Pro" panose="020B0503030403020204" pitchFamily="34" charset="0"/>
                  <a:ea typeface="Source Sans Pro" panose="020B0503030403020204" pitchFamily="34" charset="0"/>
                </a:rPr>
                <a:t>Moving and integrating sample environment equipment between research facilities, with differing experimental control systems</a:t>
              </a:r>
              <a:endParaRPr lang="de-DE" sz="2400" dirty="0">
                <a:latin typeface="Source Sans Pro" panose="020B0503030403020204" pitchFamily="34" charset="0"/>
                <a:ea typeface="Source Sans Pro" panose="020B0503030403020204" pitchFamily="34" charset="0"/>
              </a:endParaRPr>
            </a:p>
          </p:txBody>
        </p:sp>
      </p:grpSp>
      <p:grpSp>
        <p:nvGrpSpPr>
          <p:cNvPr id="42" name="Gruppieren 41">
            <a:extLst>
              <a:ext uri="{FF2B5EF4-FFF2-40B4-BE49-F238E27FC236}">
                <a16:creationId xmlns:a16="http://schemas.microsoft.com/office/drawing/2014/main" id="{3B0494D5-D06B-464A-A575-DEE9E03E1597}"/>
              </a:ext>
            </a:extLst>
          </p:cNvPr>
          <p:cNvGrpSpPr/>
          <p:nvPr/>
        </p:nvGrpSpPr>
        <p:grpSpPr>
          <a:xfrm>
            <a:off x="10492958" y="17075163"/>
            <a:ext cx="4899408" cy="4455234"/>
            <a:chOff x="10492958" y="17184922"/>
            <a:chExt cx="4899408" cy="4455234"/>
          </a:xfrm>
        </p:grpSpPr>
        <p:pic>
          <p:nvPicPr>
            <p:cNvPr id="16" name="Grafik 15">
              <a:extLst>
                <a:ext uri="{FF2B5EF4-FFF2-40B4-BE49-F238E27FC236}">
                  <a16:creationId xmlns:a16="http://schemas.microsoft.com/office/drawing/2014/main" id="{4F1C15CF-B192-D652-3FF4-1552DF5023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492958" y="17184922"/>
              <a:ext cx="4899408" cy="4140000"/>
            </a:xfrm>
            <a:prstGeom prst="rect">
              <a:avLst/>
            </a:prstGeom>
          </p:spPr>
        </p:pic>
        <p:sp>
          <p:nvSpPr>
            <p:cNvPr id="32" name="Textfeld 31">
              <a:extLst>
                <a:ext uri="{FF2B5EF4-FFF2-40B4-BE49-F238E27FC236}">
                  <a16:creationId xmlns:a16="http://schemas.microsoft.com/office/drawing/2014/main" id="{551B812B-0168-19EB-0D0C-D0F803E6D90E}"/>
                </a:ext>
              </a:extLst>
            </p:cNvPr>
            <p:cNvSpPr txBox="1"/>
            <p:nvPr/>
          </p:nvSpPr>
          <p:spPr bwMode="auto">
            <a:xfrm>
              <a:off x="10792632" y="21178491"/>
              <a:ext cx="4304607" cy="461665"/>
            </a:xfrm>
            <a:prstGeom prst="rect">
              <a:avLst/>
            </a:prstGeom>
            <a:noFill/>
          </p:spPr>
          <p:txBody>
            <a:bodyPr wrap="square" rtlCol="0">
              <a:spAutoFit/>
            </a:bodyPr>
            <a:lstStyle/>
            <a:p>
              <a:pPr algn="ctr"/>
              <a:r>
                <a:rPr lang="de-DE" sz="2400" dirty="0">
                  <a:solidFill>
                    <a:srgbClr val="005487"/>
                  </a:solidFill>
                  <a:latin typeface="Source Sans Pro" panose="020B0503030403020204" pitchFamily="34" charset="0"/>
                  <a:ea typeface="Source Sans Pro" panose="020B0503030403020204" pitchFamily="34" charset="0"/>
                </a:rPr>
                <a:t>Figure 3: </a:t>
              </a:r>
              <a:r>
                <a:rPr lang="de-DE" sz="2400" dirty="0">
                  <a:latin typeface="Source Sans Pro" panose="020B0503030403020204" pitchFamily="34" charset="0"/>
                  <a:ea typeface="Source Sans Pro" panose="020B0503030403020204" pitchFamily="34" charset="0"/>
                </a:rPr>
                <a:t>SEC Node </a:t>
              </a:r>
              <a:r>
                <a:rPr lang="de-DE" sz="2400" dirty="0" err="1">
                  <a:latin typeface="Source Sans Pro" panose="020B0503030403020204" pitchFamily="34" charset="0"/>
                  <a:ea typeface="Source Sans Pro" panose="020B0503030403020204" pitchFamily="34" charset="0"/>
                </a:rPr>
                <a:t>structure</a:t>
              </a:r>
              <a:r>
                <a:rPr lang="de-DE" sz="2400" dirty="0">
                  <a:latin typeface="Source Sans Pro" panose="020B0503030403020204" pitchFamily="34" charset="0"/>
                  <a:ea typeface="Source Sans Pro" panose="020B0503030403020204" pitchFamily="34" charset="0"/>
                </a:rPr>
                <a:t> </a:t>
              </a:r>
              <a:endParaRPr lang="de-DE" dirty="0">
                <a:latin typeface="Source Sans Pro" panose="020B0503030403020204" pitchFamily="34" charset="0"/>
                <a:ea typeface="Source Sans Pro" panose="020B0503030403020204" pitchFamily="34" charset="0"/>
              </a:endParaRPr>
            </a:p>
          </p:txBody>
        </p:sp>
      </p:grpSp>
      <p:grpSp>
        <p:nvGrpSpPr>
          <p:cNvPr id="41" name="Gruppieren 40">
            <a:extLst>
              <a:ext uri="{FF2B5EF4-FFF2-40B4-BE49-F238E27FC236}">
                <a16:creationId xmlns:a16="http://schemas.microsoft.com/office/drawing/2014/main" id="{C103C6BA-1C8C-BE90-A571-A48CFC24610F}"/>
              </a:ext>
            </a:extLst>
          </p:cNvPr>
          <p:cNvGrpSpPr/>
          <p:nvPr/>
        </p:nvGrpSpPr>
        <p:grpSpPr>
          <a:xfrm>
            <a:off x="14972916" y="17100671"/>
            <a:ext cx="4899409" cy="4429726"/>
            <a:chOff x="14918717" y="17178887"/>
            <a:chExt cx="4899409" cy="4429726"/>
          </a:xfrm>
        </p:grpSpPr>
        <p:pic>
          <p:nvPicPr>
            <p:cNvPr id="24" name="Grafik 23">
              <a:extLst>
                <a:ext uri="{FF2B5EF4-FFF2-40B4-BE49-F238E27FC236}">
                  <a16:creationId xmlns:a16="http://schemas.microsoft.com/office/drawing/2014/main" id="{B9FA5D2A-4F92-42D8-7C36-38A41853A2C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4918717" y="17178887"/>
              <a:ext cx="4899409" cy="4140000"/>
            </a:xfrm>
            <a:prstGeom prst="rect">
              <a:avLst/>
            </a:prstGeom>
          </p:spPr>
        </p:pic>
        <p:sp>
          <p:nvSpPr>
            <p:cNvPr id="35" name="Textfeld 34">
              <a:extLst>
                <a:ext uri="{FF2B5EF4-FFF2-40B4-BE49-F238E27FC236}">
                  <a16:creationId xmlns:a16="http://schemas.microsoft.com/office/drawing/2014/main" id="{009DE61D-5977-5F27-507A-BB6BD9E732CA}"/>
                </a:ext>
              </a:extLst>
            </p:cNvPr>
            <p:cNvSpPr txBox="1"/>
            <p:nvPr/>
          </p:nvSpPr>
          <p:spPr bwMode="auto">
            <a:xfrm>
              <a:off x="15123776" y="21146948"/>
              <a:ext cx="4459687" cy="461665"/>
            </a:xfrm>
            <a:prstGeom prst="rect">
              <a:avLst/>
            </a:prstGeom>
            <a:noFill/>
          </p:spPr>
          <p:txBody>
            <a:bodyPr wrap="square" rtlCol="0">
              <a:spAutoFit/>
            </a:bodyPr>
            <a:lstStyle/>
            <a:p>
              <a:pPr algn="ctr"/>
              <a:r>
                <a:rPr lang="de-DE" sz="2400" dirty="0">
                  <a:solidFill>
                    <a:srgbClr val="005487"/>
                  </a:solidFill>
                  <a:latin typeface="Source Sans Pro" panose="020B0503030403020204" pitchFamily="34" charset="0"/>
                  <a:ea typeface="Source Sans Pro" panose="020B0503030403020204" pitchFamily="34" charset="0"/>
                </a:rPr>
                <a:t>Figure 4: </a:t>
              </a:r>
              <a:r>
                <a:rPr lang="de-DE" sz="2400" dirty="0" err="1">
                  <a:latin typeface="Source Sans Pro" panose="020B0503030403020204" pitchFamily="34" charset="0"/>
                  <a:ea typeface="Source Sans Pro" panose="020B0503030403020204" pitchFamily="34" charset="0"/>
                </a:rPr>
                <a:t>Ophyd</a:t>
              </a:r>
              <a:r>
                <a:rPr lang="de-DE" sz="2400" dirty="0">
                  <a:latin typeface="Source Sans Pro" panose="020B0503030403020204" pitchFamily="34" charset="0"/>
                  <a:ea typeface="Source Sans Pro" panose="020B0503030403020204" pitchFamily="34" charset="0"/>
                </a:rPr>
                <a:t> Device</a:t>
              </a:r>
              <a:r>
                <a:rPr lang="de-DE" sz="2400" i="1" dirty="0">
                  <a:latin typeface="Source Sans Pro" panose="020B0503030403020204" pitchFamily="34" charset="0"/>
                  <a:ea typeface="Source Sans Pro" panose="020B0503030403020204" pitchFamily="34" charset="0"/>
                </a:rPr>
                <a:t> </a:t>
              </a:r>
              <a:r>
                <a:rPr lang="de-DE" sz="2400" dirty="0" err="1">
                  <a:latin typeface="Source Sans Pro" panose="020B0503030403020204" pitchFamily="34" charset="0"/>
                  <a:ea typeface="Source Sans Pro" panose="020B0503030403020204" pitchFamily="34" charset="0"/>
                </a:rPr>
                <a:t>structure</a:t>
              </a:r>
              <a:endParaRPr lang="de-DE" dirty="0">
                <a:latin typeface="Source Sans Pro" panose="020B0503030403020204" pitchFamily="34" charset="0"/>
                <a:ea typeface="Source Sans Pro" panose="020B0503030403020204" pitchFamily="34" charset="0"/>
              </a:endParaRPr>
            </a:p>
          </p:txBody>
        </p:sp>
      </p:grpSp>
      <p:cxnSp>
        <p:nvCxnSpPr>
          <p:cNvPr id="65" name="Gerade Verbindung mit Pfeil 64">
            <a:extLst>
              <a:ext uri="{FF2B5EF4-FFF2-40B4-BE49-F238E27FC236}">
                <a16:creationId xmlns:a16="http://schemas.microsoft.com/office/drawing/2014/main" id="{04FA9AB6-391F-2405-53F7-5B03E0CE53D9}"/>
              </a:ext>
            </a:extLst>
          </p:cNvPr>
          <p:cNvCxnSpPr>
            <a:cxnSpLocks/>
            <a:stCxn id="51" idx="3"/>
            <a:endCxn id="53" idx="1"/>
          </p:cNvCxnSpPr>
          <p:nvPr/>
        </p:nvCxnSpPr>
        <p:spPr>
          <a:xfrm>
            <a:off x="13385857" y="23387356"/>
            <a:ext cx="262549" cy="1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Gerade Verbindung mit Pfeil 72">
            <a:extLst>
              <a:ext uri="{FF2B5EF4-FFF2-40B4-BE49-F238E27FC236}">
                <a16:creationId xmlns:a16="http://schemas.microsoft.com/office/drawing/2014/main" id="{2AAD33D0-0E65-6B6A-4148-C8D0D1566BEB}"/>
              </a:ext>
            </a:extLst>
          </p:cNvPr>
          <p:cNvCxnSpPr>
            <a:cxnSpLocks/>
            <a:stCxn id="71" idx="3"/>
            <a:endCxn id="72" idx="1"/>
          </p:cNvCxnSpPr>
          <p:nvPr/>
        </p:nvCxnSpPr>
        <p:spPr bwMode="auto">
          <a:xfrm flipV="1">
            <a:off x="12393253" y="24778058"/>
            <a:ext cx="1255153" cy="6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Gerade Verbindung mit Pfeil 77">
            <a:extLst>
              <a:ext uri="{FF2B5EF4-FFF2-40B4-BE49-F238E27FC236}">
                <a16:creationId xmlns:a16="http://schemas.microsoft.com/office/drawing/2014/main" id="{00BF9B96-5DE8-CA43-3981-88696F3924E9}"/>
              </a:ext>
            </a:extLst>
          </p:cNvPr>
          <p:cNvCxnSpPr>
            <a:cxnSpLocks/>
            <a:stCxn id="76" idx="3"/>
            <a:endCxn id="77" idx="1"/>
          </p:cNvCxnSpPr>
          <p:nvPr/>
        </p:nvCxnSpPr>
        <p:spPr bwMode="auto">
          <a:xfrm flipV="1">
            <a:off x="12439714" y="26148383"/>
            <a:ext cx="1177567" cy="101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7" name="Gruppieren 96">
            <a:extLst>
              <a:ext uri="{FF2B5EF4-FFF2-40B4-BE49-F238E27FC236}">
                <a16:creationId xmlns:a16="http://schemas.microsoft.com/office/drawing/2014/main" id="{F54BC20D-6C4B-905A-2C48-8D00995C60CB}"/>
              </a:ext>
            </a:extLst>
          </p:cNvPr>
          <p:cNvGrpSpPr/>
          <p:nvPr/>
        </p:nvGrpSpPr>
        <p:grpSpPr>
          <a:xfrm>
            <a:off x="10792632" y="22006724"/>
            <a:ext cx="4371813" cy="4769455"/>
            <a:chOff x="10799617" y="21676476"/>
            <a:chExt cx="4216118" cy="4592671"/>
          </a:xfrm>
        </p:grpSpPr>
        <p:sp>
          <p:nvSpPr>
            <p:cNvPr id="96" name="Rechteck 95">
              <a:extLst>
                <a:ext uri="{FF2B5EF4-FFF2-40B4-BE49-F238E27FC236}">
                  <a16:creationId xmlns:a16="http://schemas.microsoft.com/office/drawing/2014/main" id="{3491923B-6C4F-FCEF-45E1-F9AE12DBFCA8}"/>
                </a:ext>
              </a:extLst>
            </p:cNvPr>
            <p:cNvSpPr/>
            <p:nvPr/>
          </p:nvSpPr>
          <p:spPr>
            <a:xfrm>
              <a:off x="10799617" y="21676476"/>
              <a:ext cx="4216117" cy="4592671"/>
            </a:xfrm>
            <a:prstGeom prst="rect">
              <a:avLst/>
            </a:prstGeom>
            <a:noFill/>
            <a:ln w="28575">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90" name="Gruppieren 89">
              <a:extLst>
                <a:ext uri="{FF2B5EF4-FFF2-40B4-BE49-F238E27FC236}">
                  <a16:creationId xmlns:a16="http://schemas.microsoft.com/office/drawing/2014/main" id="{B16FB12B-113F-6E9B-C8B7-146FCA2F0C3B}"/>
                </a:ext>
              </a:extLst>
            </p:cNvPr>
            <p:cNvGrpSpPr/>
            <p:nvPr/>
          </p:nvGrpSpPr>
          <p:grpSpPr>
            <a:xfrm>
              <a:off x="11032682" y="22337985"/>
              <a:ext cx="3819960" cy="3777317"/>
              <a:chOff x="10864125" y="21893235"/>
              <a:chExt cx="3819960" cy="3777317"/>
            </a:xfrm>
          </p:grpSpPr>
          <p:grpSp>
            <p:nvGrpSpPr>
              <p:cNvPr id="89" name="Gruppieren 88">
                <a:extLst>
                  <a:ext uri="{FF2B5EF4-FFF2-40B4-BE49-F238E27FC236}">
                    <a16:creationId xmlns:a16="http://schemas.microsoft.com/office/drawing/2014/main" id="{64F89AED-D939-24AC-1A03-D60911DF0E68}"/>
                  </a:ext>
                </a:extLst>
              </p:cNvPr>
              <p:cNvGrpSpPr/>
              <p:nvPr/>
            </p:nvGrpSpPr>
            <p:grpSpPr>
              <a:xfrm>
                <a:off x="10864125" y="21893235"/>
                <a:ext cx="2267807" cy="3777317"/>
                <a:chOff x="10864125" y="21885555"/>
                <a:chExt cx="2267807" cy="3777317"/>
              </a:xfrm>
            </p:grpSpPr>
            <p:sp>
              <p:nvSpPr>
                <p:cNvPr id="51" name="Rechteck: abgerundete Ecken 50">
                  <a:extLst>
                    <a:ext uri="{FF2B5EF4-FFF2-40B4-BE49-F238E27FC236}">
                      <a16:creationId xmlns:a16="http://schemas.microsoft.com/office/drawing/2014/main" id="{E6B4979D-1290-6483-4AD8-EA75C9D2FFDB}"/>
                    </a:ext>
                  </a:extLst>
                </p:cNvPr>
                <p:cNvSpPr/>
                <p:nvPr/>
              </p:nvSpPr>
              <p:spPr>
                <a:xfrm>
                  <a:off x="10879851" y="21885555"/>
                  <a:ext cx="2252081" cy="1335898"/>
                </a:xfrm>
                <a:prstGeom prst="roundRect">
                  <a:avLst/>
                </a:prstGeom>
                <a:solidFill>
                  <a:srgbClr val="BDD8E9"/>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ln w="0"/>
                      <a:solidFill>
                        <a:schemeClr val="tx1"/>
                      </a:solidFill>
                      <a:effectLst>
                        <a:outerShdw blurRad="38100" dist="19050" dir="2700000" algn="tl" rotWithShape="0">
                          <a:schemeClr val="dk1">
                            <a:alpha val="40000"/>
                          </a:schemeClr>
                        </a:outerShdw>
                      </a:effectLst>
                    </a:rPr>
                    <a:t>Parameter,</a:t>
                  </a:r>
                </a:p>
                <a:p>
                  <a:pPr algn="ctr"/>
                  <a:r>
                    <a:rPr lang="de-DE" dirty="0">
                      <a:ln w="0"/>
                      <a:solidFill>
                        <a:schemeClr val="tx1"/>
                      </a:solidFill>
                      <a:effectLst>
                        <a:outerShdw blurRad="38100" dist="19050" dir="2700000" algn="tl" rotWithShape="0">
                          <a:schemeClr val="dk1">
                            <a:alpha val="40000"/>
                          </a:schemeClr>
                        </a:outerShdw>
                      </a:effectLst>
                    </a:rPr>
                    <a:t>SEC Node Property, Module Property</a:t>
                  </a:r>
                </a:p>
              </p:txBody>
            </p:sp>
            <p:sp>
              <p:nvSpPr>
                <p:cNvPr id="71" name="Rechteck: abgerundete Ecken 70">
                  <a:extLst>
                    <a:ext uri="{FF2B5EF4-FFF2-40B4-BE49-F238E27FC236}">
                      <a16:creationId xmlns:a16="http://schemas.microsoft.com/office/drawing/2014/main" id="{61F5C787-814A-014B-8117-F85CC11BB268}"/>
                    </a:ext>
                  </a:extLst>
                </p:cNvPr>
                <p:cNvSpPr/>
                <p:nvPr/>
              </p:nvSpPr>
              <p:spPr bwMode="auto">
                <a:xfrm>
                  <a:off x="10864125" y="23458442"/>
                  <a:ext cx="1310553" cy="881772"/>
                </a:xfrm>
                <a:prstGeom prst="roundRect">
                  <a:avLst/>
                </a:prstGeom>
                <a:solidFill>
                  <a:srgbClr val="FDBA9B"/>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ln w="0"/>
                      <a:solidFill>
                        <a:schemeClr val="tx1"/>
                      </a:solidFill>
                      <a:effectLst>
                        <a:outerShdw blurRad="38100" dist="19050" dir="2700000" algn="tl" rotWithShape="0">
                          <a:schemeClr val="dk1">
                            <a:alpha val="40000"/>
                          </a:schemeClr>
                        </a:outerShdw>
                      </a:effectLst>
                    </a:rPr>
                    <a:t>SEC Node,</a:t>
                  </a:r>
                </a:p>
                <a:p>
                  <a:pPr algn="ctr"/>
                  <a:r>
                    <a:rPr lang="de-DE" dirty="0">
                      <a:ln w="0"/>
                      <a:solidFill>
                        <a:schemeClr val="tx1"/>
                      </a:solidFill>
                      <a:effectLst>
                        <a:outerShdw blurRad="38100" dist="19050" dir="2700000" algn="tl" rotWithShape="0">
                          <a:schemeClr val="dk1">
                            <a:alpha val="40000"/>
                          </a:schemeClr>
                        </a:outerShdw>
                      </a:effectLst>
                    </a:rPr>
                    <a:t>Module</a:t>
                  </a:r>
                </a:p>
              </p:txBody>
            </p:sp>
            <p:sp>
              <p:nvSpPr>
                <p:cNvPr id="76" name="Rechteck: abgerundete Ecken 75">
                  <a:extLst>
                    <a:ext uri="{FF2B5EF4-FFF2-40B4-BE49-F238E27FC236}">
                      <a16:creationId xmlns:a16="http://schemas.microsoft.com/office/drawing/2014/main" id="{3F248868-2422-A70B-5792-D2D0EAE46AE3}"/>
                    </a:ext>
                  </a:extLst>
                </p:cNvPr>
                <p:cNvSpPr/>
                <p:nvPr/>
              </p:nvSpPr>
              <p:spPr bwMode="auto">
                <a:xfrm>
                  <a:off x="10864125" y="24781100"/>
                  <a:ext cx="1355359" cy="881772"/>
                </a:xfrm>
                <a:prstGeom prst="roundRect">
                  <a:avLst/>
                </a:prstGeom>
                <a:solidFill>
                  <a:srgbClr val="FFFFD8"/>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ln w="0"/>
                      <a:solidFill>
                        <a:schemeClr val="tx1"/>
                      </a:solidFill>
                      <a:effectLst>
                        <a:outerShdw blurRad="38100" dist="19050" dir="2700000" algn="tl" rotWithShape="0">
                          <a:schemeClr val="dk1">
                            <a:alpha val="40000"/>
                          </a:schemeClr>
                        </a:outerShdw>
                      </a:effectLst>
                    </a:rPr>
                    <a:t>Commands</a:t>
                  </a:r>
                  <a:endParaRPr lang="de-DE" dirty="0">
                    <a:ln w="0"/>
                    <a:solidFill>
                      <a:schemeClr val="tx1"/>
                    </a:solidFill>
                    <a:effectLst>
                      <a:outerShdw blurRad="38100" dist="19050" dir="2700000" algn="tl" rotWithShape="0">
                        <a:schemeClr val="dk1">
                          <a:alpha val="40000"/>
                        </a:schemeClr>
                      </a:outerShdw>
                    </a:effectLst>
                  </a:endParaRPr>
                </a:p>
              </p:txBody>
            </p:sp>
          </p:grpSp>
          <p:grpSp>
            <p:nvGrpSpPr>
              <p:cNvPr id="88" name="Gruppieren 87">
                <a:extLst>
                  <a:ext uri="{FF2B5EF4-FFF2-40B4-BE49-F238E27FC236}">
                    <a16:creationId xmlns:a16="http://schemas.microsoft.com/office/drawing/2014/main" id="{686BBBFA-4635-845A-F6C0-45812A399DF6}"/>
                  </a:ext>
                </a:extLst>
              </p:cNvPr>
              <p:cNvGrpSpPr/>
              <p:nvPr/>
            </p:nvGrpSpPr>
            <p:grpSpPr>
              <a:xfrm>
                <a:off x="13355114" y="22168468"/>
                <a:ext cx="1328971" cy="3445753"/>
                <a:chOff x="13589746" y="22156771"/>
                <a:chExt cx="1328971" cy="3445753"/>
              </a:xfrm>
            </p:grpSpPr>
            <p:sp>
              <p:nvSpPr>
                <p:cNvPr id="53" name="Rechteck: abgerundete Ecken 52">
                  <a:extLst>
                    <a:ext uri="{FF2B5EF4-FFF2-40B4-BE49-F238E27FC236}">
                      <a16:creationId xmlns:a16="http://schemas.microsoft.com/office/drawing/2014/main" id="{00B3727A-3831-3C7F-C047-7FDFD5678421}"/>
                    </a:ext>
                  </a:extLst>
                </p:cNvPr>
                <p:cNvSpPr/>
                <p:nvPr/>
              </p:nvSpPr>
              <p:spPr bwMode="auto">
                <a:xfrm>
                  <a:off x="13619763" y="22156771"/>
                  <a:ext cx="1298954" cy="788699"/>
                </a:xfrm>
                <a:prstGeom prst="roundRect">
                  <a:avLst/>
                </a:prstGeom>
                <a:solidFill>
                  <a:srgbClr val="BDD8E9"/>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ln w="0"/>
                      <a:solidFill>
                        <a:schemeClr val="tx1"/>
                      </a:solidFill>
                      <a:effectLst>
                        <a:outerShdw blurRad="38100" dist="19050" dir="2700000" algn="tl" rotWithShape="0">
                          <a:schemeClr val="dk1">
                            <a:alpha val="40000"/>
                          </a:schemeClr>
                        </a:outerShdw>
                      </a:effectLst>
                    </a:rPr>
                    <a:t>Signal</a:t>
                  </a:r>
                </a:p>
              </p:txBody>
            </p:sp>
            <p:sp>
              <p:nvSpPr>
                <p:cNvPr id="72" name="Rechteck: abgerundete Ecken 71">
                  <a:extLst>
                    <a:ext uri="{FF2B5EF4-FFF2-40B4-BE49-F238E27FC236}">
                      <a16:creationId xmlns:a16="http://schemas.microsoft.com/office/drawing/2014/main" id="{BB4E60E1-0ECD-0835-2805-C2976AE2211F}"/>
                    </a:ext>
                  </a:extLst>
                </p:cNvPr>
                <p:cNvSpPr/>
                <p:nvPr/>
              </p:nvSpPr>
              <p:spPr bwMode="auto">
                <a:xfrm>
                  <a:off x="13619763" y="23494292"/>
                  <a:ext cx="1298954" cy="788699"/>
                </a:xfrm>
                <a:prstGeom prst="roundRect">
                  <a:avLst/>
                </a:prstGeom>
                <a:solidFill>
                  <a:srgbClr val="FDBA9B"/>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ln w="0"/>
                      <a:solidFill>
                        <a:schemeClr val="tx1"/>
                      </a:solidFill>
                      <a:effectLst>
                        <a:outerShdw blurRad="38100" dist="19050" dir="2700000" algn="tl" rotWithShape="0">
                          <a:schemeClr val="dk1">
                            <a:alpha val="40000"/>
                          </a:schemeClr>
                        </a:outerShdw>
                      </a:effectLst>
                    </a:rPr>
                    <a:t>Device</a:t>
                  </a:r>
                </a:p>
              </p:txBody>
            </p:sp>
            <p:sp>
              <p:nvSpPr>
                <p:cNvPr id="77" name="Rechteck: abgerundete Ecken 76">
                  <a:extLst>
                    <a:ext uri="{FF2B5EF4-FFF2-40B4-BE49-F238E27FC236}">
                      <a16:creationId xmlns:a16="http://schemas.microsoft.com/office/drawing/2014/main" id="{01D3C159-47C6-DDF5-1741-31079E4E6374}"/>
                    </a:ext>
                  </a:extLst>
                </p:cNvPr>
                <p:cNvSpPr/>
                <p:nvPr/>
              </p:nvSpPr>
              <p:spPr bwMode="auto">
                <a:xfrm>
                  <a:off x="13589746" y="24813825"/>
                  <a:ext cx="1298954" cy="788699"/>
                </a:xfrm>
                <a:prstGeom prst="roundRect">
                  <a:avLst/>
                </a:prstGeom>
                <a:solidFill>
                  <a:srgbClr val="FFFFD8"/>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ln w="0"/>
                      <a:solidFill>
                        <a:schemeClr val="tx1"/>
                      </a:solidFill>
                      <a:effectLst>
                        <a:outerShdw blurRad="38100" dist="19050" dir="2700000" algn="tl" rotWithShape="0">
                          <a:schemeClr val="dk1">
                            <a:alpha val="40000"/>
                          </a:schemeClr>
                        </a:outerShdw>
                      </a:effectLst>
                    </a:rPr>
                    <a:t>Sub-Device</a:t>
                  </a:r>
                </a:p>
              </p:txBody>
            </p:sp>
          </p:grpSp>
        </p:grpSp>
        <p:sp>
          <p:nvSpPr>
            <p:cNvPr id="95" name="Textfeld 94">
              <a:extLst>
                <a:ext uri="{FF2B5EF4-FFF2-40B4-BE49-F238E27FC236}">
                  <a16:creationId xmlns:a16="http://schemas.microsoft.com/office/drawing/2014/main" id="{D8624860-AA25-8797-8E18-F8CAC712B4DB}"/>
                </a:ext>
              </a:extLst>
            </p:cNvPr>
            <p:cNvSpPr txBox="1"/>
            <p:nvPr/>
          </p:nvSpPr>
          <p:spPr>
            <a:xfrm>
              <a:off x="10799618" y="21783194"/>
              <a:ext cx="4216117" cy="444553"/>
            </a:xfrm>
            <a:prstGeom prst="rect">
              <a:avLst/>
            </a:prstGeom>
            <a:noFill/>
          </p:spPr>
          <p:txBody>
            <a:bodyPr wrap="square" rtlCol="0">
              <a:spAutoFit/>
            </a:bodyPr>
            <a:lstStyle/>
            <a:p>
              <a:pPr algn="ctr"/>
              <a:r>
                <a:rPr lang="de-DE" sz="2400" b="1" dirty="0" err="1">
                  <a:solidFill>
                    <a:srgbClr val="005487"/>
                  </a:solidFill>
                  <a:latin typeface="Source Sans Pro" panose="020B0503030403020204" pitchFamily="34" charset="0"/>
                  <a:ea typeface="Source Sans Pro" panose="020B0503030403020204" pitchFamily="34" charset="0"/>
                </a:rPr>
                <a:t>Structural</a:t>
              </a:r>
              <a:r>
                <a:rPr lang="de-DE" sz="2400" b="1" dirty="0">
                  <a:solidFill>
                    <a:srgbClr val="005487"/>
                  </a:solidFill>
                  <a:latin typeface="Source Sans Pro" panose="020B0503030403020204" pitchFamily="34" charset="0"/>
                  <a:ea typeface="Source Sans Pro" panose="020B0503030403020204" pitchFamily="34" charset="0"/>
                </a:rPr>
                <a:t> </a:t>
              </a:r>
              <a:r>
                <a:rPr lang="de-DE" sz="2400" b="1" dirty="0" err="1">
                  <a:solidFill>
                    <a:srgbClr val="005487"/>
                  </a:solidFill>
                  <a:latin typeface="Source Sans Pro" panose="020B0503030403020204" pitchFamily="34" charset="0"/>
                  <a:ea typeface="Source Sans Pro" panose="020B0503030403020204" pitchFamily="34" charset="0"/>
                </a:rPr>
                <a:t>Correspondences</a:t>
              </a:r>
              <a:endParaRPr lang="de-DE" sz="2400" b="1" dirty="0">
                <a:solidFill>
                  <a:srgbClr val="005487"/>
                </a:solidFill>
                <a:latin typeface="Source Sans Pro" panose="020B0503030403020204" pitchFamily="34" charset="0"/>
                <a:ea typeface="Source Sans Pro" panose="020B0503030403020204" pitchFamily="34" charset="0"/>
              </a:endParaRPr>
            </a:p>
          </p:txBody>
        </p:sp>
      </p:grpSp>
      <p:sp>
        <p:nvSpPr>
          <p:cNvPr id="100" name="Textfeld 99">
            <a:extLst>
              <a:ext uri="{FF2B5EF4-FFF2-40B4-BE49-F238E27FC236}">
                <a16:creationId xmlns:a16="http://schemas.microsoft.com/office/drawing/2014/main" id="{EEAA6900-3239-9CF0-82C7-46C880784E9B}"/>
              </a:ext>
            </a:extLst>
          </p:cNvPr>
          <p:cNvSpPr txBox="1"/>
          <p:nvPr/>
        </p:nvSpPr>
        <p:spPr>
          <a:xfrm>
            <a:off x="13748935" y="28052236"/>
            <a:ext cx="6179943" cy="3108543"/>
          </a:xfrm>
          <a:prstGeom prst="rect">
            <a:avLst/>
          </a:prstGeom>
          <a:noFill/>
        </p:spPr>
        <p:txBody>
          <a:bodyPr wrap="square" rtlCol="0">
            <a:spAutoFit/>
          </a:bodyPr>
          <a:lstStyle/>
          <a:p>
            <a:pPr marL="342900" indent="-342900">
              <a:buFont typeface="Wingdings" panose="05000000000000000000" pitchFamily="2" charset="2"/>
              <a:buChar char="§"/>
            </a:pPr>
            <a:r>
              <a:rPr lang="de-DE" sz="2800" dirty="0">
                <a:latin typeface="Source Sans Pro" panose="020B0503030403020204" pitchFamily="34" charset="0"/>
                <a:ea typeface="Source Sans Pro" panose="020B0503030403020204" pitchFamily="34" charset="0"/>
              </a:rPr>
              <a:t>Python </a:t>
            </a:r>
            <a:r>
              <a:rPr lang="de-DE" sz="2800" i="1" dirty="0" err="1">
                <a:latin typeface="Source Sans Pro" panose="020B0503030403020204" pitchFamily="34" charset="0"/>
                <a:ea typeface="Source Sans Pro" panose="020B0503030403020204" pitchFamily="34" charset="0"/>
              </a:rPr>
              <a:t>asyncio</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framework</a:t>
            </a:r>
            <a:endParaRPr lang="de-DE" sz="28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de-DE" sz="2800" dirty="0" err="1">
                <a:latin typeface="Source Sans Pro" panose="020B0503030403020204" pitchFamily="34" charset="0"/>
                <a:ea typeface="Source Sans Pro" panose="020B0503030403020204" pitchFamily="34" charset="0"/>
              </a:rPr>
              <a:t>Concsice</a:t>
            </a:r>
            <a:r>
              <a:rPr lang="de-DE" sz="2800" dirty="0">
                <a:latin typeface="Source Sans Pro" panose="020B0503030403020204" pitchFamily="34" charset="0"/>
                <a:ea typeface="Source Sans Pro" panose="020B0503030403020204" pitchFamily="34" charset="0"/>
              </a:rPr>
              <a:t> and </a:t>
            </a:r>
            <a:r>
              <a:rPr lang="de-DE" sz="2800" dirty="0" err="1">
                <a:latin typeface="Source Sans Pro" panose="020B0503030403020204" pitchFamily="34" charset="0"/>
                <a:ea typeface="Source Sans Pro" panose="020B0503030403020204" pitchFamily="34" charset="0"/>
              </a:rPr>
              <a:t>clear</a:t>
            </a:r>
            <a:r>
              <a:rPr lang="de-DE" sz="2800" dirty="0">
                <a:latin typeface="Source Sans Pro" panose="020B0503030403020204" pitchFamily="34" charset="0"/>
                <a:ea typeface="Source Sans Pro" panose="020B0503030403020204" pitchFamily="34" charset="0"/>
              </a:rPr>
              <a:t> interface </a:t>
            </a:r>
            <a:r>
              <a:rPr lang="de-DE" sz="2800" dirty="0" err="1">
                <a:latin typeface="Source Sans Pro" panose="020B0503030403020204" pitchFamily="34" charset="0"/>
                <a:ea typeface="Source Sans Pro" panose="020B0503030403020204" pitchFamily="34" charset="0"/>
              </a:rPr>
              <a:t>for</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the</a:t>
            </a:r>
            <a:r>
              <a:rPr lang="de-DE" sz="2800" dirty="0">
                <a:latin typeface="Source Sans Pro" panose="020B0503030403020204" pitchFamily="34" charset="0"/>
                <a:ea typeface="Source Sans Pro" panose="020B0503030403020204" pitchFamily="34" charset="0"/>
              </a:rPr>
              <a:t> backend</a:t>
            </a:r>
          </a:p>
          <a:p>
            <a:pPr marL="342900" indent="-342900">
              <a:buFont typeface="Wingdings" panose="05000000000000000000" pitchFamily="2" charset="2"/>
              <a:buChar char="§"/>
            </a:pPr>
            <a:r>
              <a:rPr lang="de-DE" sz="2800" dirty="0" err="1">
                <a:latin typeface="Source Sans Pro" panose="020B0503030403020204" pitchFamily="34" charset="0"/>
                <a:ea typeface="Source Sans Pro" panose="020B0503030403020204" pitchFamily="34" charset="0"/>
              </a:rPr>
              <a:t>Frappy</a:t>
            </a:r>
            <a:r>
              <a:rPr lang="de-DE" sz="2800" dirty="0">
                <a:latin typeface="Source Sans Pro" panose="020B0503030403020204" pitchFamily="34" charset="0"/>
                <a:ea typeface="Source Sans Pro" panose="020B0503030403020204" pitchFamily="34" charset="0"/>
              </a:rPr>
              <a:t>-client </a:t>
            </a:r>
            <a:r>
              <a:rPr lang="de-DE" sz="2800" dirty="0" err="1">
                <a:latin typeface="Source Sans Pro" panose="020B0503030403020204" pitchFamily="34" charset="0"/>
                <a:ea typeface="Source Sans Pro" panose="020B0503030403020204" pitchFamily="34" charset="0"/>
              </a:rPr>
              <a:t>had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to</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be</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wrapped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to</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work</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with</a:t>
            </a:r>
            <a:r>
              <a:rPr lang="de-DE" sz="2800" dirty="0">
                <a:latin typeface="Source Sans Pro" panose="020B0503030403020204" pitchFamily="34" charset="0"/>
                <a:ea typeface="Source Sans Pro" panose="020B0503030403020204" pitchFamily="34" charset="0"/>
              </a:rPr>
              <a:t> </a:t>
            </a:r>
            <a:r>
              <a:rPr lang="de-DE" sz="2800" i="1" dirty="0" err="1">
                <a:latin typeface="Source Sans Pro" panose="020B0503030403020204" pitchFamily="34" charset="0"/>
                <a:ea typeface="Source Sans Pro" panose="020B0503030403020204" pitchFamily="34" charset="0"/>
              </a:rPr>
              <a:t>asyncio</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framework</a:t>
            </a:r>
            <a:endParaRPr lang="de-DE" sz="28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de-DE" sz="2800" dirty="0">
                <a:latin typeface="Source Sans Pro" panose="020B0503030403020204" pitchFamily="34" charset="0"/>
                <a:ea typeface="Source Sans Pro" panose="020B0503030403020204" pitchFamily="34" charset="0"/>
              </a:rPr>
              <a:t>API </a:t>
            </a:r>
            <a:r>
              <a:rPr lang="de-DE" sz="2800" dirty="0" err="1">
                <a:latin typeface="Source Sans Pro" panose="020B0503030403020204" pitchFamily="34" charset="0"/>
                <a:ea typeface="Source Sans Pro" panose="020B0503030403020204" pitchFamily="34" charset="0"/>
              </a:rPr>
              <a:t>is</a:t>
            </a:r>
            <a:r>
              <a:rPr lang="de-DE" sz="2800" dirty="0">
                <a:latin typeface="Source Sans Pro" panose="020B0503030403020204" pitchFamily="34" charset="0"/>
                <a:ea typeface="Source Sans Pro" panose="020B0503030403020204" pitchFamily="34" charset="0"/>
              </a:rPr>
              <a:t> not </a:t>
            </a:r>
            <a:r>
              <a:rPr lang="de-DE" sz="2800" dirty="0" err="1">
                <a:latin typeface="Source Sans Pro" panose="020B0503030403020204" pitchFamily="34" charset="0"/>
                <a:ea typeface="Source Sans Pro" panose="020B0503030403020204" pitchFamily="34" charset="0"/>
              </a:rPr>
              <a:t>yet</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officially</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released</a:t>
            </a:r>
            <a:r>
              <a:rPr lang="de-DE" sz="2800" dirty="0">
                <a:latin typeface="Source Sans Pro" panose="020B0503030403020204" pitchFamily="34" charset="0"/>
                <a:ea typeface="Source Sans Pro" panose="020B0503030403020204" pitchFamily="34" charset="0"/>
              </a:rPr>
              <a:t>, but </a:t>
            </a:r>
            <a:r>
              <a:rPr lang="de-DE" sz="2800" dirty="0" err="1">
                <a:latin typeface="Source Sans Pro" panose="020B0503030403020204" pitchFamily="34" charset="0"/>
                <a:ea typeface="Source Sans Pro" panose="020B0503030403020204" pitchFamily="34" charset="0"/>
              </a:rPr>
              <a:t>reasonably</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stable</a:t>
            </a:r>
            <a:endParaRPr lang="de-DE" sz="2800" dirty="0">
              <a:latin typeface="Source Sans Pro" panose="020B0503030403020204" pitchFamily="34" charset="0"/>
              <a:ea typeface="Source Sans Pro" panose="020B0503030403020204" pitchFamily="34" charset="0"/>
            </a:endParaRPr>
          </a:p>
        </p:txBody>
      </p:sp>
      <p:grpSp>
        <p:nvGrpSpPr>
          <p:cNvPr id="102" name="Gruppieren 101">
            <a:extLst>
              <a:ext uri="{FF2B5EF4-FFF2-40B4-BE49-F238E27FC236}">
                <a16:creationId xmlns:a16="http://schemas.microsoft.com/office/drawing/2014/main" id="{683E5959-6391-B176-A0B8-8AE79FB449EE}"/>
              </a:ext>
            </a:extLst>
          </p:cNvPr>
          <p:cNvGrpSpPr/>
          <p:nvPr/>
        </p:nvGrpSpPr>
        <p:grpSpPr>
          <a:xfrm>
            <a:off x="15333055" y="22004360"/>
            <a:ext cx="4371813" cy="4769455"/>
            <a:chOff x="10799617" y="21676476"/>
            <a:chExt cx="4216118" cy="4592671"/>
          </a:xfrm>
        </p:grpSpPr>
        <p:sp>
          <p:nvSpPr>
            <p:cNvPr id="103" name="Rechteck 102">
              <a:extLst>
                <a:ext uri="{FF2B5EF4-FFF2-40B4-BE49-F238E27FC236}">
                  <a16:creationId xmlns:a16="http://schemas.microsoft.com/office/drawing/2014/main" id="{2BED8352-F9B1-330A-04AE-B16B2D2CBC82}"/>
                </a:ext>
              </a:extLst>
            </p:cNvPr>
            <p:cNvSpPr/>
            <p:nvPr/>
          </p:nvSpPr>
          <p:spPr>
            <a:xfrm>
              <a:off x="10799617" y="21676476"/>
              <a:ext cx="4216117" cy="4592671"/>
            </a:xfrm>
            <a:prstGeom prst="rect">
              <a:avLst/>
            </a:prstGeom>
            <a:noFill/>
            <a:ln w="28575">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04" name="Gruppieren 103">
              <a:extLst>
                <a:ext uri="{FF2B5EF4-FFF2-40B4-BE49-F238E27FC236}">
                  <a16:creationId xmlns:a16="http://schemas.microsoft.com/office/drawing/2014/main" id="{2BE5A9D3-CF03-9924-5C1D-81215385EF10}"/>
                </a:ext>
              </a:extLst>
            </p:cNvPr>
            <p:cNvGrpSpPr/>
            <p:nvPr/>
          </p:nvGrpSpPr>
          <p:grpSpPr>
            <a:xfrm>
              <a:off x="11034994" y="23201639"/>
              <a:ext cx="3579396" cy="1847986"/>
              <a:chOff x="10866437" y="22756889"/>
              <a:chExt cx="3579396" cy="1847986"/>
            </a:xfrm>
          </p:grpSpPr>
          <p:grpSp>
            <p:nvGrpSpPr>
              <p:cNvPr id="106" name="Gruppieren 105">
                <a:extLst>
                  <a:ext uri="{FF2B5EF4-FFF2-40B4-BE49-F238E27FC236}">
                    <a16:creationId xmlns:a16="http://schemas.microsoft.com/office/drawing/2014/main" id="{7E2705C0-0CE4-170C-FA97-6814CD5631F0}"/>
                  </a:ext>
                </a:extLst>
              </p:cNvPr>
              <p:cNvGrpSpPr/>
              <p:nvPr/>
            </p:nvGrpSpPr>
            <p:grpSpPr>
              <a:xfrm>
                <a:off x="10866437" y="22756889"/>
                <a:ext cx="1355359" cy="1847985"/>
                <a:chOff x="10866437" y="22749209"/>
                <a:chExt cx="1355359" cy="1847985"/>
              </a:xfrm>
            </p:grpSpPr>
            <p:sp>
              <p:nvSpPr>
                <p:cNvPr id="112" name="Rechteck: abgerundete Ecken 111">
                  <a:extLst>
                    <a:ext uri="{FF2B5EF4-FFF2-40B4-BE49-F238E27FC236}">
                      <a16:creationId xmlns:a16="http://schemas.microsoft.com/office/drawing/2014/main" id="{146B6D85-8B8B-7044-4455-66AA1D91945C}"/>
                    </a:ext>
                  </a:extLst>
                </p:cNvPr>
                <p:cNvSpPr/>
                <p:nvPr/>
              </p:nvSpPr>
              <p:spPr bwMode="auto">
                <a:xfrm>
                  <a:off x="10866437" y="22749209"/>
                  <a:ext cx="1310553" cy="788698"/>
                </a:xfrm>
                <a:prstGeom prst="roundRect">
                  <a:avLst/>
                </a:prstGeom>
                <a:solidFill>
                  <a:schemeClr val="accent4">
                    <a:lumMod val="40000"/>
                    <a:lumOff val="6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ln w="0"/>
                      <a:solidFill>
                        <a:schemeClr val="tx1"/>
                      </a:solidFill>
                      <a:effectLst>
                        <a:outerShdw blurRad="38100" dist="19050" dir="2700000" algn="tl" rotWithShape="0">
                          <a:schemeClr val="dk1">
                            <a:alpha val="40000"/>
                          </a:schemeClr>
                        </a:outerShdw>
                      </a:effectLst>
                    </a:rPr>
                    <a:t>Drivable</a:t>
                  </a:r>
                  <a:endParaRPr lang="de-DE" dirty="0">
                    <a:ln w="0"/>
                    <a:solidFill>
                      <a:schemeClr val="tx1"/>
                    </a:solidFill>
                    <a:effectLst>
                      <a:outerShdw blurRad="38100" dist="19050" dir="2700000" algn="tl" rotWithShape="0">
                        <a:schemeClr val="dk1">
                          <a:alpha val="40000"/>
                        </a:schemeClr>
                      </a:outerShdw>
                    </a:effectLst>
                  </a:endParaRPr>
                </a:p>
              </p:txBody>
            </p:sp>
            <p:sp>
              <p:nvSpPr>
                <p:cNvPr id="113" name="Rechteck: abgerundete Ecken 112">
                  <a:extLst>
                    <a:ext uri="{FF2B5EF4-FFF2-40B4-BE49-F238E27FC236}">
                      <a16:creationId xmlns:a16="http://schemas.microsoft.com/office/drawing/2014/main" id="{08380EFB-82DE-43DE-5700-26C359A5802C}"/>
                    </a:ext>
                  </a:extLst>
                </p:cNvPr>
                <p:cNvSpPr/>
                <p:nvPr/>
              </p:nvSpPr>
              <p:spPr bwMode="auto">
                <a:xfrm>
                  <a:off x="10866437" y="23808496"/>
                  <a:ext cx="1355359" cy="788698"/>
                </a:xfrm>
                <a:prstGeom prst="roundRect">
                  <a:avLst/>
                </a:prstGeom>
                <a:solidFill>
                  <a:schemeClr val="accent4">
                    <a:lumMod val="40000"/>
                    <a:lumOff val="6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ln w="0"/>
                      <a:solidFill>
                        <a:schemeClr val="tx1"/>
                      </a:solidFill>
                      <a:effectLst>
                        <a:outerShdw blurRad="38100" dist="19050" dir="2700000" algn="tl" rotWithShape="0">
                          <a:schemeClr val="dk1">
                            <a:alpha val="40000"/>
                          </a:schemeClr>
                        </a:outerShdw>
                      </a:effectLst>
                    </a:rPr>
                    <a:t>Readable</a:t>
                  </a:r>
                  <a:endParaRPr lang="de-DE" dirty="0">
                    <a:ln w="0"/>
                    <a:solidFill>
                      <a:schemeClr val="tx1"/>
                    </a:solidFill>
                    <a:effectLst>
                      <a:outerShdw blurRad="38100" dist="19050" dir="2700000" algn="tl" rotWithShape="0">
                        <a:schemeClr val="dk1">
                          <a:alpha val="40000"/>
                        </a:schemeClr>
                      </a:outerShdw>
                    </a:effectLst>
                  </a:endParaRPr>
                </a:p>
              </p:txBody>
            </p:sp>
          </p:grpSp>
          <p:grpSp>
            <p:nvGrpSpPr>
              <p:cNvPr id="107" name="Gruppieren 106">
                <a:extLst>
                  <a:ext uri="{FF2B5EF4-FFF2-40B4-BE49-F238E27FC236}">
                    <a16:creationId xmlns:a16="http://schemas.microsoft.com/office/drawing/2014/main" id="{1D5FEF76-7297-D13B-D9C5-73B99ECA2971}"/>
                  </a:ext>
                </a:extLst>
              </p:cNvPr>
              <p:cNvGrpSpPr/>
              <p:nvPr/>
            </p:nvGrpSpPr>
            <p:grpSpPr>
              <a:xfrm>
                <a:off x="13146878" y="22756889"/>
                <a:ext cx="1298955" cy="1847986"/>
                <a:chOff x="13381510" y="22745192"/>
                <a:chExt cx="1298955" cy="1847986"/>
              </a:xfrm>
            </p:grpSpPr>
            <p:sp>
              <p:nvSpPr>
                <p:cNvPr id="109" name="Rechteck: abgerundete Ecken 108">
                  <a:extLst>
                    <a:ext uri="{FF2B5EF4-FFF2-40B4-BE49-F238E27FC236}">
                      <a16:creationId xmlns:a16="http://schemas.microsoft.com/office/drawing/2014/main" id="{9E448309-2D41-8F39-11C3-E1888519E978}"/>
                    </a:ext>
                  </a:extLst>
                </p:cNvPr>
                <p:cNvSpPr/>
                <p:nvPr/>
              </p:nvSpPr>
              <p:spPr bwMode="auto">
                <a:xfrm>
                  <a:off x="13381510" y="22745192"/>
                  <a:ext cx="1298954" cy="788699"/>
                </a:xfrm>
                <a:prstGeom prst="roundRect">
                  <a:avLst/>
                </a:prstGeom>
                <a:solidFill>
                  <a:schemeClr val="accent4">
                    <a:lumMod val="40000"/>
                    <a:lumOff val="6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ln w="0"/>
                      <a:solidFill>
                        <a:schemeClr val="tx1"/>
                      </a:solidFill>
                      <a:effectLst>
                        <a:outerShdw blurRad="38100" dist="19050" dir="2700000" algn="tl" rotWithShape="0">
                          <a:schemeClr val="dk1">
                            <a:alpha val="40000"/>
                          </a:schemeClr>
                        </a:outerShdw>
                      </a:effectLst>
                    </a:rPr>
                    <a:t>Movable</a:t>
                  </a:r>
                  <a:endParaRPr lang="de-DE" dirty="0">
                    <a:ln w="0"/>
                    <a:solidFill>
                      <a:schemeClr val="tx1"/>
                    </a:solidFill>
                    <a:effectLst>
                      <a:outerShdw blurRad="38100" dist="19050" dir="2700000" algn="tl" rotWithShape="0">
                        <a:schemeClr val="dk1">
                          <a:alpha val="40000"/>
                        </a:schemeClr>
                      </a:outerShdw>
                    </a:effectLst>
                  </a:endParaRPr>
                </a:p>
              </p:txBody>
            </p:sp>
            <p:sp>
              <p:nvSpPr>
                <p:cNvPr id="110" name="Rechteck: abgerundete Ecken 109">
                  <a:extLst>
                    <a:ext uri="{FF2B5EF4-FFF2-40B4-BE49-F238E27FC236}">
                      <a16:creationId xmlns:a16="http://schemas.microsoft.com/office/drawing/2014/main" id="{A75CC5ED-A782-D6BB-84F1-3FD0EE023B44}"/>
                    </a:ext>
                  </a:extLst>
                </p:cNvPr>
                <p:cNvSpPr/>
                <p:nvPr/>
              </p:nvSpPr>
              <p:spPr bwMode="auto">
                <a:xfrm>
                  <a:off x="13381511" y="23804479"/>
                  <a:ext cx="1298954" cy="788699"/>
                </a:xfrm>
                <a:prstGeom prst="roundRect">
                  <a:avLst/>
                </a:prstGeom>
                <a:solidFill>
                  <a:schemeClr val="accent4">
                    <a:lumMod val="40000"/>
                    <a:lumOff val="6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ln w="0"/>
                      <a:solidFill>
                        <a:schemeClr val="tx1"/>
                      </a:solidFill>
                      <a:effectLst>
                        <a:outerShdw blurRad="38100" dist="19050" dir="2700000" algn="tl" rotWithShape="0">
                          <a:schemeClr val="dk1">
                            <a:alpha val="40000"/>
                          </a:schemeClr>
                        </a:outerShdw>
                      </a:effectLst>
                    </a:rPr>
                    <a:t>Readable</a:t>
                  </a:r>
                  <a:endParaRPr lang="de-DE" dirty="0">
                    <a:ln w="0"/>
                    <a:solidFill>
                      <a:schemeClr val="tx1"/>
                    </a:solidFill>
                    <a:effectLst>
                      <a:outerShdw blurRad="38100" dist="19050" dir="2700000" algn="tl" rotWithShape="0">
                        <a:schemeClr val="dk1">
                          <a:alpha val="40000"/>
                        </a:schemeClr>
                      </a:outerShdw>
                    </a:effectLst>
                  </a:endParaRPr>
                </a:p>
              </p:txBody>
            </p:sp>
          </p:grpSp>
        </p:grpSp>
        <p:sp>
          <p:nvSpPr>
            <p:cNvPr id="105" name="Textfeld 104">
              <a:extLst>
                <a:ext uri="{FF2B5EF4-FFF2-40B4-BE49-F238E27FC236}">
                  <a16:creationId xmlns:a16="http://schemas.microsoft.com/office/drawing/2014/main" id="{CFC5F8F7-139D-D159-168C-C8EA96916B53}"/>
                </a:ext>
              </a:extLst>
            </p:cNvPr>
            <p:cNvSpPr txBox="1"/>
            <p:nvPr/>
          </p:nvSpPr>
          <p:spPr>
            <a:xfrm>
              <a:off x="10799618" y="21783194"/>
              <a:ext cx="4216117" cy="444553"/>
            </a:xfrm>
            <a:prstGeom prst="rect">
              <a:avLst/>
            </a:prstGeom>
            <a:noFill/>
          </p:spPr>
          <p:txBody>
            <a:bodyPr wrap="square" rtlCol="0">
              <a:spAutoFit/>
            </a:bodyPr>
            <a:lstStyle/>
            <a:p>
              <a:pPr algn="ctr"/>
              <a:r>
                <a:rPr lang="de-DE" sz="2400" b="1" dirty="0">
                  <a:solidFill>
                    <a:srgbClr val="005487"/>
                  </a:solidFill>
                  <a:latin typeface="Source Sans Pro" panose="020B0503030403020204" pitchFamily="34" charset="0"/>
                  <a:ea typeface="Source Sans Pro" panose="020B0503030403020204" pitchFamily="34" charset="0"/>
                </a:rPr>
                <a:t>Interface </a:t>
              </a:r>
              <a:r>
                <a:rPr lang="de-DE" sz="2400" b="1" dirty="0" err="1">
                  <a:solidFill>
                    <a:srgbClr val="005487"/>
                  </a:solidFill>
                  <a:latin typeface="Source Sans Pro" panose="020B0503030403020204" pitchFamily="34" charset="0"/>
                  <a:ea typeface="Source Sans Pro" panose="020B0503030403020204" pitchFamily="34" charset="0"/>
                </a:rPr>
                <a:t>Correspondences</a:t>
              </a:r>
              <a:endParaRPr lang="de-DE" sz="2400" b="1" dirty="0">
                <a:solidFill>
                  <a:srgbClr val="005487"/>
                </a:solidFill>
                <a:latin typeface="Source Sans Pro" panose="020B0503030403020204" pitchFamily="34" charset="0"/>
                <a:ea typeface="Source Sans Pro" panose="020B0503030403020204" pitchFamily="34" charset="0"/>
              </a:endParaRPr>
            </a:p>
          </p:txBody>
        </p:sp>
      </p:grpSp>
      <p:sp>
        <p:nvSpPr>
          <p:cNvPr id="114" name="Textfeld 113">
            <a:extLst>
              <a:ext uri="{FF2B5EF4-FFF2-40B4-BE49-F238E27FC236}">
                <a16:creationId xmlns:a16="http://schemas.microsoft.com/office/drawing/2014/main" id="{34678A12-E09C-C1ED-4594-7DB9CC74F114}"/>
              </a:ext>
            </a:extLst>
          </p:cNvPr>
          <p:cNvSpPr txBox="1"/>
          <p:nvPr/>
        </p:nvSpPr>
        <p:spPr>
          <a:xfrm>
            <a:off x="15517873" y="22855537"/>
            <a:ext cx="1792399" cy="646331"/>
          </a:xfrm>
          <a:prstGeom prst="rect">
            <a:avLst/>
          </a:prstGeom>
          <a:noFill/>
        </p:spPr>
        <p:txBody>
          <a:bodyPr wrap="square" rtlCol="0">
            <a:spAutoFit/>
          </a:bodyPr>
          <a:lstStyle/>
          <a:p>
            <a:pPr algn="ctr"/>
            <a:r>
              <a:rPr lang="de-DE" dirty="0" err="1"/>
              <a:t>SECoP</a:t>
            </a:r>
            <a:r>
              <a:rPr lang="de-DE" dirty="0"/>
              <a:t> interface </a:t>
            </a:r>
            <a:r>
              <a:rPr lang="de-DE" dirty="0" err="1"/>
              <a:t>class</a:t>
            </a:r>
            <a:endParaRPr lang="de-DE" dirty="0"/>
          </a:p>
        </p:txBody>
      </p:sp>
      <p:sp>
        <p:nvSpPr>
          <p:cNvPr id="115" name="Textfeld 114">
            <a:extLst>
              <a:ext uri="{FF2B5EF4-FFF2-40B4-BE49-F238E27FC236}">
                <a16:creationId xmlns:a16="http://schemas.microsoft.com/office/drawing/2014/main" id="{633B5E0D-1A54-6013-1487-CD38189A1799}"/>
              </a:ext>
            </a:extLst>
          </p:cNvPr>
          <p:cNvSpPr txBox="1"/>
          <p:nvPr/>
        </p:nvSpPr>
        <p:spPr bwMode="auto">
          <a:xfrm>
            <a:off x="17656640" y="22951306"/>
            <a:ext cx="1792399" cy="369332"/>
          </a:xfrm>
          <a:prstGeom prst="rect">
            <a:avLst/>
          </a:prstGeom>
          <a:noFill/>
        </p:spPr>
        <p:txBody>
          <a:bodyPr wrap="square" rtlCol="0">
            <a:spAutoFit/>
          </a:bodyPr>
          <a:lstStyle/>
          <a:p>
            <a:pPr algn="ctr"/>
            <a:r>
              <a:rPr lang="de-DE" dirty="0" err="1"/>
              <a:t>Ophyd</a:t>
            </a:r>
            <a:r>
              <a:rPr lang="de-DE" dirty="0"/>
              <a:t> </a:t>
            </a:r>
            <a:r>
              <a:rPr lang="de-DE" dirty="0" err="1"/>
              <a:t>mixins</a:t>
            </a:r>
            <a:endParaRPr lang="de-DE" dirty="0"/>
          </a:p>
        </p:txBody>
      </p:sp>
      <p:cxnSp>
        <p:nvCxnSpPr>
          <p:cNvPr id="116" name="Gerade Verbindung mit Pfeil 115">
            <a:extLst>
              <a:ext uri="{FF2B5EF4-FFF2-40B4-BE49-F238E27FC236}">
                <a16:creationId xmlns:a16="http://schemas.microsoft.com/office/drawing/2014/main" id="{292C0F1D-C117-4950-5BF5-FC2CA7FEA08B}"/>
              </a:ext>
            </a:extLst>
          </p:cNvPr>
          <p:cNvCxnSpPr>
            <a:cxnSpLocks/>
            <a:stCxn id="112" idx="3"/>
            <a:endCxn id="109" idx="1"/>
          </p:cNvCxnSpPr>
          <p:nvPr/>
        </p:nvCxnSpPr>
        <p:spPr bwMode="auto">
          <a:xfrm>
            <a:off x="16936073" y="23997760"/>
            <a:ext cx="10057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0" name="Gerade Verbindung mit Pfeil 119">
            <a:extLst>
              <a:ext uri="{FF2B5EF4-FFF2-40B4-BE49-F238E27FC236}">
                <a16:creationId xmlns:a16="http://schemas.microsoft.com/office/drawing/2014/main" id="{49101F5F-1D12-0431-309E-AAC978DB9CDF}"/>
              </a:ext>
            </a:extLst>
          </p:cNvPr>
          <p:cNvCxnSpPr>
            <a:cxnSpLocks/>
            <a:stCxn id="113" idx="3"/>
            <a:endCxn id="110" idx="1"/>
          </p:cNvCxnSpPr>
          <p:nvPr/>
        </p:nvCxnSpPr>
        <p:spPr bwMode="auto">
          <a:xfrm>
            <a:off x="16982534" y="25097822"/>
            <a:ext cx="9592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Textfeld 123">
            <a:extLst>
              <a:ext uri="{FF2B5EF4-FFF2-40B4-BE49-F238E27FC236}">
                <a16:creationId xmlns:a16="http://schemas.microsoft.com/office/drawing/2014/main" id="{EB7547B2-E910-CB99-26BA-390A279D2B67}"/>
              </a:ext>
            </a:extLst>
          </p:cNvPr>
          <p:cNvSpPr txBox="1"/>
          <p:nvPr/>
        </p:nvSpPr>
        <p:spPr>
          <a:xfrm>
            <a:off x="20334684" y="16902401"/>
            <a:ext cx="8011194" cy="6678751"/>
          </a:xfrm>
          <a:prstGeom prst="rect">
            <a:avLst/>
          </a:prstGeom>
          <a:noFill/>
        </p:spPr>
        <p:txBody>
          <a:bodyPr wrap="square" rtlCol="0">
            <a:spAutoFit/>
          </a:bodyPr>
          <a:lstStyle/>
          <a:p>
            <a:pPr marL="457200" indent="-457200">
              <a:buFont typeface="Wingdings" panose="05000000000000000000" pitchFamily="2" charset="2"/>
              <a:buChar char="§"/>
            </a:pPr>
            <a:r>
              <a:rPr lang="de-DE" sz="2800" dirty="0">
                <a:latin typeface="Source Sans Pro" panose="020B0503030403020204" pitchFamily="34" charset="0"/>
                <a:ea typeface="Source Sans Pro" panose="020B0503030403020204" pitchFamily="34" charset="0"/>
              </a:rPr>
              <a:t>Fully </a:t>
            </a:r>
            <a:r>
              <a:rPr lang="de-DE" sz="2800" dirty="0" err="1">
                <a:latin typeface="Source Sans Pro" panose="020B0503030403020204" pitchFamily="34" charset="0"/>
                <a:ea typeface="Source Sans Pro" panose="020B0503030403020204" pitchFamily="34" charset="0"/>
              </a:rPr>
              <a:t>functional</a:t>
            </a:r>
            <a:r>
              <a:rPr lang="de-DE" sz="2800" dirty="0">
                <a:latin typeface="Source Sans Pro" panose="020B0503030403020204" pitchFamily="34" charset="0"/>
                <a:ea typeface="Source Sans Pro" panose="020B0503030403020204" pitchFamily="34" charset="0"/>
              </a:rPr>
              <a:t> ophyd.v2 Devices </a:t>
            </a:r>
            <a:r>
              <a:rPr lang="de-DE" sz="2800" dirty="0" err="1">
                <a:latin typeface="Source Sans Pro" panose="020B0503030403020204" pitchFamily="34" charset="0"/>
                <a:ea typeface="Source Sans Pro" panose="020B0503030403020204" pitchFamily="34" charset="0"/>
              </a:rPr>
              <a:t>are</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generated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automatically</a:t>
            </a:r>
            <a:endParaRPr lang="de-DE" sz="2800" dirty="0">
              <a:latin typeface="Source Sans Pro" panose="020B0503030403020204" pitchFamily="34" charset="0"/>
              <a:ea typeface="Source Sans Pro" panose="020B0503030403020204" pitchFamily="34" charset="0"/>
            </a:endParaRPr>
          </a:p>
          <a:p>
            <a:pPr marL="457200" indent="-457200">
              <a:buFont typeface="Wingdings" panose="05000000000000000000" pitchFamily="2" charset="2"/>
              <a:buChar char="§"/>
            </a:pPr>
            <a:r>
              <a:rPr lang="de-DE" sz="2800" dirty="0">
                <a:latin typeface="Source Sans Pro" panose="020B0503030403020204" pitchFamily="34" charset="0"/>
                <a:ea typeface="Source Sans Pro" panose="020B0503030403020204" pitchFamily="34" charset="0"/>
              </a:rPr>
              <a:t>All </a:t>
            </a:r>
            <a:r>
              <a:rPr lang="de-DE" sz="2800" dirty="0" err="1">
                <a:latin typeface="Source Sans Pro" panose="020B0503030403020204" pitchFamily="34" charset="0"/>
                <a:ea typeface="Source Sans Pro" panose="020B0503030403020204" pitchFamily="34" charset="0"/>
              </a:rPr>
              <a:t>metadata</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published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by</a:t>
            </a:r>
            <a:r>
              <a:rPr lang="de-DE" sz="2800" dirty="0">
                <a:latin typeface="Source Sans Pro" panose="020B0503030403020204" pitchFamily="34" charset="0"/>
                <a:ea typeface="Source Sans Pro" panose="020B0503030403020204" pitchFamily="34" charset="0"/>
              </a:rPr>
              <a:t> SEC Node </a:t>
            </a:r>
            <a:r>
              <a:rPr lang="de-DE" sz="2800" dirty="0" err="1">
                <a:latin typeface="Source Sans Pro" panose="020B0503030403020204" pitchFamily="34" charset="0"/>
                <a:ea typeface="Source Sans Pro" panose="020B0503030403020204" pitchFamily="34" charset="0"/>
              </a:rPr>
              <a:t>is</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preserved</a:t>
            </a:r>
            <a:endParaRPr lang="de-DE" sz="2800" dirty="0">
              <a:latin typeface="Source Sans Pro" panose="020B0503030403020204" pitchFamily="34" charset="0"/>
              <a:ea typeface="Source Sans Pro" panose="020B0503030403020204" pitchFamily="34" charset="0"/>
            </a:endParaRPr>
          </a:p>
          <a:p>
            <a:pPr marL="457200" indent="-457200">
              <a:buFont typeface="Wingdings" panose="05000000000000000000" pitchFamily="2" charset="2"/>
              <a:buChar char="§"/>
            </a:pPr>
            <a:r>
              <a:rPr lang="de-DE" sz="2800" dirty="0" err="1">
                <a:latin typeface="Source Sans Pro" panose="020B0503030403020204" pitchFamily="34" charset="0"/>
                <a:ea typeface="Source Sans Pro" panose="020B0503030403020204" pitchFamily="34" charset="0"/>
              </a:rPr>
              <a:t>Concurrent</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operation</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with</a:t>
            </a:r>
            <a:r>
              <a:rPr lang="de-DE" sz="2800" dirty="0">
                <a:latin typeface="Source Sans Pro" panose="020B0503030403020204" pitchFamily="34" charset="0"/>
                <a:ea typeface="Source Sans Pro" panose="020B0503030403020204" pitchFamily="34" charset="0"/>
              </a:rPr>
              <a:t> ophyd.v1 </a:t>
            </a:r>
          </a:p>
          <a:p>
            <a:pPr marL="457200" indent="-457200">
              <a:buFont typeface="Wingdings" panose="05000000000000000000" pitchFamily="2" charset="2"/>
              <a:buChar char="§"/>
            </a:pPr>
            <a:r>
              <a:rPr lang="de-DE" sz="2800" dirty="0" err="1">
                <a:latin typeface="Source Sans Pro" panose="020B0503030403020204" pitchFamily="34" charset="0"/>
                <a:ea typeface="Source Sans Pro" panose="020B0503030403020204" pitchFamily="34" charset="0"/>
              </a:rPr>
              <a:t>Concurrent</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operation</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wihth</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other</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ophyd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devices</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backed</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by</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other</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control</a:t>
            </a:r>
            <a:r>
              <a:rPr lang="de-DE" sz="2800" dirty="0">
                <a:latin typeface="Source Sans Pro" panose="020B0503030403020204" pitchFamily="34" charset="0"/>
                <a:ea typeface="Source Sans Pro" panose="020B0503030403020204" pitchFamily="34" charset="0"/>
              </a:rPr>
              <a:t> </a:t>
            </a:r>
            <a:r>
              <a:rPr lang="de-DE" sz="2800" dirty="0" err="1">
                <a:latin typeface="Source Sans Pro" panose="020B0503030403020204" pitchFamily="34" charset="0"/>
                <a:ea typeface="Source Sans Pro" panose="020B0503030403020204" pitchFamily="34" charset="0"/>
              </a:rPr>
              <a:t>systems</a:t>
            </a:r>
            <a:r>
              <a:rPr lang="de-DE" sz="2800" dirty="0">
                <a:latin typeface="Source Sans Pro" panose="020B0503030403020204" pitchFamily="34" charset="0"/>
                <a:ea typeface="Source Sans Pro" panose="020B0503030403020204" pitchFamily="34" charset="0"/>
              </a:rPr>
              <a:t> like EPICS</a:t>
            </a:r>
          </a:p>
          <a:p>
            <a:endParaRPr lang="de-DE" sz="2800" b="1" dirty="0">
              <a:latin typeface="Source Sans Pro" panose="020B0503030403020204" pitchFamily="34" charset="0"/>
              <a:ea typeface="Source Sans Pro" panose="020B0503030403020204" pitchFamily="34" charset="0"/>
            </a:endParaRPr>
          </a:p>
          <a:p>
            <a:r>
              <a:rPr lang="de-DE" sz="2800" b="1" dirty="0">
                <a:solidFill>
                  <a:srgbClr val="005487"/>
                </a:solidFill>
                <a:latin typeface="Source Sans Pro" panose="020B0503030403020204" pitchFamily="34" charset="0"/>
                <a:ea typeface="Source Sans Pro" panose="020B0503030403020204" pitchFamily="34" charset="0"/>
              </a:rPr>
              <a:t>Simple interface:</a:t>
            </a:r>
          </a:p>
          <a:p>
            <a:r>
              <a:rPr lang="de-DE" sz="2400" dirty="0" err="1">
                <a:latin typeface="Lucida Console" panose="020B0609040504020204" pitchFamily="49" charset="0"/>
              </a:rPr>
              <a:t>SECoP_Node_Device.create</a:t>
            </a:r>
            <a:r>
              <a:rPr lang="de-DE" sz="2400" dirty="0">
                <a:latin typeface="Lucida Console" panose="020B0609040504020204" pitchFamily="49" charset="0"/>
              </a:rPr>
              <a:t>(</a:t>
            </a:r>
          </a:p>
          <a:p>
            <a:r>
              <a:rPr lang="de-DE" sz="2400" dirty="0">
                <a:latin typeface="Lucida Console" panose="020B0609040504020204" pitchFamily="49" charset="0"/>
              </a:rPr>
              <a:t>	host: </a:t>
            </a:r>
            <a:r>
              <a:rPr lang="de-DE" sz="2400" dirty="0" err="1">
                <a:latin typeface="Lucida Console" panose="020B0609040504020204" pitchFamily="49" charset="0"/>
              </a:rPr>
              <a:t>str</a:t>
            </a:r>
            <a:r>
              <a:rPr lang="de-DE" sz="2400" dirty="0">
                <a:latin typeface="Lucida Console" panose="020B0609040504020204" pitchFamily="49" charset="0"/>
              </a:rPr>
              <a:t>, </a:t>
            </a:r>
            <a:r>
              <a:rPr lang="de-DE" sz="2400" dirty="0">
                <a:solidFill>
                  <a:schemeClr val="bg1">
                    <a:lumMod val="50000"/>
                  </a:schemeClr>
                </a:solidFill>
                <a:latin typeface="Lucida Console" panose="020B0609040504020204" pitchFamily="49" charset="0"/>
              </a:rPr>
              <a:t># SEC Node IP</a:t>
            </a:r>
          </a:p>
          <a:p>
            <a:r>
              <a:rPr lang="de-DE" sz="2400" dirty="0">
                <a:latin typeface="Lucida Console" panose="020B0609040504020204" pitchFamily="49" charset="0"/>
              </a:rPr>
              <a:t>	</a:t>
            </a:r>
            <a:r>
              <a:rPr lang="de-DE" sz="2400" dirty="0" err="1">
                <a:latin typeface="Lucida Console" panose="020B0609040504020204" pitchFamily="49" charset="0"/>
              </a:rPr>
              <a:t>port</a:t>
            </a:r>
            <a:r>
              <a:rPr lang="de-DE" sz="2400" dirty="0">
                <a:latin typeface="Lucida Console" panose="020B0609040504020204" pitchFamily="49" charset="0"/>
              </a:rPr>
              <a:t>: </a:t>
            </a:r>
            <a:r>
              <a:rPr lang="de-DE" sz="2400" dirty="0" err="1">
                <a:latin typeface="Lucida Console" panose="020B0609040504020204" pitchFamily="49" charset="0"/>
              </a:rPr>
              <a:t>str</a:t>
            </a:r>
            <a:r>
              <a:rPr lang="de-DE" sz="2400" dirty="0">
                <a:latin typeface="Lucida Console" panose="020B0609040504020204" pitchFamily="49" charset="0"/>
              </a:rPr>
              <a:t>, </a:t>
            </a:r>
            <a:r>
              <a:rPr lang="de-DE" sz="2400" dirty="0">
                <a:solidFill>
                  <a:schemeClr val="bg1">
                    <a:lumMod val="50000"/>
                  </a:schemeClr>
                </a:solidFill>
                <a:latin typeface="Lucida Console" panose="020B0609040504020204" pitchFamily="49" charset="0"/>
              </a:rPr>
              <a:t># SEC Node Port</a:t>
            </a:r>
          </a:p>
          <a:p>
            <a:r>
              <a:rPr lang="de-DE" sz="2400" dirty="0">
                <a:latin typeface="Lucida Console" panose="020B0609040504020204" pitchFamily="49" charset="0"/>
              </a:rPr>
              <a:t> 	loop):		 </a:t>
            </a:r>
            <a:r>
              <a:rPr lang="de-DE" sz="2400" dirty="0">
                <a:solidFill>
                  <a:schemeClr val="bg1">
                    <a:lumMod val="50000"/>
                  </a:schemeClr>
                </a:solidFill>
                <a:latin typeface="Lucida Console" panose="020B0609040504020204" pitchFamily="49" charset="0"/>
              </a:rPr>
              <a:t># Eventloop</a:t>
            </a:r>
          </a:p>
          <a:p>
            <a:endParaRPr lang="de-DE" sz="2400" dirty="0">
              <a:solidFill>
                <a:schemeClr val="bg1">
                  <a:lumMod val="50000"/>
                </a:schemeClr>
              </a:solidFill>
              <a:latin typeface="Lucida Console" panose="020B0609040504020204" pitchFamily="49" charset="0"/>
            </a:endParaRPr>
          </a:p>
          <a:p>
            <a:r>
              <a:rPr lang="de-DE" sz="2800" b="1" dirty="0">
                <a:solidFill>
                  <a:srgbClr val="005487"/>
                </a:solidFill>
                <a:latin typeface="Source Sans Pro" panose="020B0503030403020204" pitchFamily="34" charset="0"/>
                <a:ea typeface="Source Sans Pro" panose="020B0503030403020204" pitchFamily="34" charset="0"/>
              </a:rPr>
              <a:t>Source </a:t>
            </a:r>
            <a:r>
              <a:rPr lang="de-DE" sz="2800" b="1" dirty="0" err="1">
                <a:solidFill>
                  <a:srgbClr val="005487"/>
                </a:solidFill>
                <a:latin typeface="Source Sans Pro" panose="020B0503030403020204" pitchFamily="34" charset="0"/>
                <a:ea typeface="Source Sans Pro" panose="020B0503030403020204" pitchFamily="34" charset="0"/>
              </a:rPr>
              <a:t>available</a:t>
            </a:r>
            <a:r>
              <a:rPr lang="de-DE" sz="2800" b="1" dirty="0">
                <a:solidFill>
                  <a:srgbClr val="005487"/>
                </a:solidFill>
                <a:latin typeface="Source Sans Pro" panose="020B0503030403020204" pitchFamily="34" charset="0"/>
                <a:ea typeface="Source Sans Pro" panose="020B0503030403020204" pitchFamily="34" charset="0"/>
              </a:rPr>
              <a:t> at:</a:t>
            </a:r>
          </a:p>
          <a:p>
            <a:endParaRPr lang="de-DE" sz="2800" b="1" dirty="0">
              <a:latin typeface="Source Sans Pro" panose="020B0503030403020204" pitchFamily="34" charset="0"/>
              <a:ea typeface="Source Sans Pro" panose="020B0503030403020204" pitchFamily="34" charset="0"/>
            </a:endParaRPr>
          </a:p>
          <a:p>
            <a:endParaRPr lang="de-DE" sz="2800" b="1" dirty="0">
              <a:latin typeface="Source Sans Pro" panose="020B0503030403020204" pitchFamily="34" charset="0"/>
              <a:ea typeface="Source Sans Pro" panose="020B0503030403020204" pitchFamily="34" charset="0"/>
            </a:endParaRPr>
          </a:p>
        </p:txBody>
      </p:sp>
      <p:sp>
        <p:nvSpPr>
          <p:cNvPr id="128" name="Textfeld 127">
            <a:extLst>
              <a:ext uri="{FF2B5EF4-FFF2-40B4-BE49-F238E27FC236}">
                <a16:creationId xmlns:a16="http://schemas.microsoft.com/office/drawing/2014/main" id="{BD066FC2-A2FF-E412-CACD-2DA5A513BF4A}"/>
              </a:ext>
            </a:extLst>
          </p:cNvPr>
          <p:cNvSpPr txBox="1"/>
          <p:nvPr/>
        </p:nvSpPr>
        <p:spPr>
          <a:xfrm>
            <a:off x="20845079" y="32043849"/>
            <a:ext cx="7500799" cy="700088"/>
          </a:xfrm>
          <a:prstGeom prst="rect">
            <a:avLst/>
          </a:prstGeom>
          <a:noFill/>
        </p:spPr>
        <p:txBody>
          <a:bodyPr wrap="square" lIns="0" tIns="0" rIns="0" bIns="0" rtlCol="0">
            <a:noAutofit/>
          </a:bodyPr>
          <a:lstStyle/>
          <a:p>
            <a:r>
              <a:rPr lang="en-GB" sz="4000" b="1" i="0" dirty="0">
                <a:solidFill>
                  <a:schemeClr val="bg1"/>
                </a:solidFill>
                <a:latin typeface="Source Sans Pro" panose="020B0503030403020204" pitchFamily="34" charset="0"/>
              </a:rPr>
              <a:t>INTERESTED?</a:t>
            </a:r>
          </a:p>
        </p:txBody>
      </p:sp>
      <p:sp>
        <p:nvSpPr>
          <p:cNvPr id="129" name="Textfeld 128">
            <a:extLst>
              <a:ext uri="{FF2B5EF4-FFF2-40B4-BE49-F238E27FC236}">
                <a16:creationId xmlns:a16="http://schemas.microsoft.com/office/drawing/2014/main" id="{D175416F-1A5F-4DE7-88A6-5A50C592C6A6}"/>
              </a:ext>
            </a:extLst>
          </p:cNvPr>
          <p:cNvSpPr txBox="1"/>
          <p:nvPr/>
        </p:nvSpPr>
        <p:spPr>
          <a:xfrm>
            <a:off x="20769401" y="32752949"/>
            <a:ext cx="6610350" cy="1477328"/>
          </a:xfrm>
          <a:prstGeom prst="rect">
            <a:avLst/>
          </a:prstGeom>
          <a:noFill/>
        </p:spPr>
        <p:txBody>
          <a:bodyPr wrap="square" rtlCol="0">
            <a:spAutoFit/>
          </a:bodyPr>
          <a:lstStyle/>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Contact the </a:t>
            </a:r>
            <a:r>
              <a:rPr lang="en-GB" sz="3000" dirty="0" err="1">
                <a:solidFill>
                  <a:schemeClr val="bg1"/>
                </a:solidFill>
                <a:latin typeface="Source Sans Pro" panose="020B0503030403020204" pitchFamily="34" charset="0"/>
                <a:ea typeface="Source Sans Pro" panose="020B0503030403020204" pitchFamily="34" charset="0"/>
              </a:rPr>
              <a:t>SECoP</a:t>
            </a:r>
            <a:r>
              <a:rPr lang="en-GB" sz="3000" dirty="0">
                <a:solidFill>
                  <a:schemeClr val="bg1"/>
                </a:solidFill>
                <a:latin typeface="Source Sans Pro" panose="020B0503030403020204" pitchFamily="34" charset="0"/>
                <a:ea typeface="Source Sans Pro" panose="020B0503030403020204" pitchFamily="34" charset="0"/>
              </a:rPr>
              <a:t> working group</a:t>
            </a:r>
          </a:p>
          <a:p>
            <a:pPr marL="285750" indent="-285750">
              <a:buFont typeface="Arial" panose="020B0604020202020204" pitchFamily="34" charset="0"/>
              <a:buChar char="•"/>
            </a:pPr>
            <a:endParaRPr lang="en-GB" sz="3000" dirty="0">
              <a:solidFill>
                <a:schemeClr val="bg1"/>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Get started with </a:t>
            </a:r>
            <a:r>
              <a:rPr lang="en-GB" sz="3000" dirty="0" err="1">
                <a:solidFill>
                  <a:schemeClr val="bg1"/>
                </a:solidFill>
                <a:latin typeface="Source Sans Pro" panose="020B0503030403020204" pitchFamily="34" charset="0"/>
                <a:ea typeface="Source Sans Pro" panose="020B0503030403020204" pitchFamily="34" charset="0"/>
              </a:rPr>
              <a:t>SECoP</a:t>
            </a:r>
            <a:endParaRPr lang="en-GB" sz="3000" dirty="0">
              <a:solidFill>
                <a:schemeClr val="bg1"/>
              </a:solidFill>
              <a:latin typeface="Source Sans Pro" panose="020B0503030403020204" pitchFamily="34" charset="0"/>
              <a:ea typeface="Source Sans Pro" panose="020B0503030403020204" pitchFamily="34" charset="0"/>
            </a:endParaRPr>
          </a:p>
        </p:txBody>
      </p:sp>
      <p:sp>
        <p:nvSpPr>
          <p:cNvPr id="132" name="Textfeld 131">
            <a:extLst>
              <a:ext uri="{FF2B5EF4-FFF2-40B4-BE49-F238E27FC236}">
                <a16:creationId xmlns:a16="http://schemas.microsoft.com/office/drawing/2014/main" id="{F36E725D-8180-85E7-9F3C-904C440B9909}"/>
              </a:ext>
            </a:extLst>
          </p:cNvPr>
          <p:cNvSpPr txBox="1"/>
          <p:nvPr/>
        </p:nvSpPr>
        <p:spPr>
          <a:xfrm>
            <a:off x="13841461" y="27400738"/>
            <a:ext cx="5915745" cy="523220"/>
          </a:xfrm>
          <a:prstGeom prst="rect">
            <a:avLst/>
          </a:prstGeom>
          <a:noFill/>
        </p:spPr>
        <p:txBody>
          <a:bodyPr wrap="square" rtlCol="0">
            <a:spAutoFit/>
          </a:bodyPr>
          <a:lstStyle/>
          <a:p>
            <a:r>
              <a:rPr lang="de-DE" sz="2800" b="1" dirty="0">
                <a:solidFill>
                  <a:srgbClr val="005487"/>
                </a:solidFill>
              </a:rPr>
              <a:t>ophyd.v2 API</a:t>
            </a:r>
            <a:endParaRPr lang="de-DE" sz="2800" dirty="0">
              <a:solidFill>
                <a:srgbClr val="005487"/>
              </a:solidFill>
            </a:endParaRPr>
          </a:p>
        </p:txBody>
      </p:sp>
    </p:spTree>
  </p:cSld>
  <p:clrMapOvr>
    <a:masterClrMapping/>
  </p:clrMapOvr>
</p:sld>
</file>

<file path=ppt/theme/theme1.xml><?xml version="1.0" encoding="utf-8"?>
<a:theme xmlns:a="http://schemas.openxmlformats.org/drawingml/2006/main" name="Office">
  <a:themeElements>
    <a:clrScheme name="HZB Designfarben NEU PPT">
      <a:dk1>
        <a:srgbClr val="000000"/>
      </a:dk1>
      <a:lt1>
        <a:srgbClr val="FFFFFF"/>
      </a:lt1>
      <a:dk2>
        <a:srgbClr val="44546A"/>
      </a:dk2>
      <a:lt2>
        <a:srgbClr val="E7E6E6"/>
      </a:lt2>
      <a:accent1>
        <a:srgbClr val="005186"/>
      </a:accent1>
      <a:accent2>
        <a:srgbClr val="019BDA"/>
      </a:accent2>
      <a:accent3>
        <a:srgbClr val="E95450"/>
      </a:accent3>
      <a:accent4>
        <a:srgbClr val="A6CD6A"/>
      </a:accent4>
      <a:accent5>
        <a:srgbClr val="9DC73C"/>
      </a:accent5>
      <a:accent6>
        <a:srgbClr val="60C4E3"/>
      </a:accent6>
      <a:hlink>
        <a:srgbClr val="002D4D"/>
      </a:hlink>
      <a:folHlink>
        <a:srgbClr val="F7652A"/>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631</Words>
  <Application>Microsoft Office PowerPoint</Application>
  <DocSecurity>0</DocSecurity>
  <PresentationFormat>Benutzerdefiniert</PresentationFormat>
  <Paragraphs>79</Paragraphs>
  <Slides>1</Slides>
  <Notes>0</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9" baseType="lpstr">
      <vt:lpstr>Arial</vt:lpstr>
      <vt:lpstr>Calibri</vt:lpstr>
      <vt:lpstr>Lucida Console</vt:lpstr>
      <vt:lpstr>Source Sans Pro</vt:lpstr>
      <vt:lpstr>Source Sans Pro Semibold</vt:lpstr>
      <vt:lpstr>Wingdings</vt:lpstr>
      <vt:lpstr>Office</vt:lpstr>
      <vt:lpstr>CorelDRAW</vt:lpstr>
      <vt:lpstr>Secop Integration for the ophyd hardware abstraction layer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Monica Mantel</dc:creator>
  <cp:keywords/>
  <dc:description/>
  <cp:lastModifiedBy>Peter Wegmann</cp:lastModifiedBy>
  <cp:revision>145</cp:revision>
  <dcterms:created xsi:type="dcterms:W3CDTF">2021-08-19T12:30:06Z</dcterms:created>
  <dcterms:modified xsi:type="dcterms:W3CDTF">2023-10-02T15:21:59Z</dcterms:modified>
  <cp:category/>
  <dc:identifier/>
  <cp:contentStatus/>
  <dc:language/>
  <cp:version/>
</cp:coreProperties>
</file>